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7" r:id="rId1"/>
  </p:sldMasterIdLst>
  <p:notesMasterIdLst>
    <p:notesMasterId r:id="rId22"/>
  </p:notesMasterIdLst>
  <p:handoutMasterIdLst>
    <p:handoutMasterId r:id="rId23"/>
  </p:handoutMasterIdLst>
  <p:sldIdLst>
    <p:sldId id="444" r:id="rId2"/>
    <p:sldId id="448" r:id="rId3"/>
    <p:sldId id="465" r:id="rId4"/>
    <p:sldId id="449" r:id="rId5"/>
    <p:sldId id="457" r:id="rId6"/>
    <p:sldId id="458" r:id="rId7"/>
    <p:sldId id="466" r:id="rId8"/>
    <p:sldId id="451" r:id="rId9"/>
    <p:sldId id="456" r:id="rId10"/>
    <p:sldId id="452" r:id="rId11"/>
    <p:sldId id="453" r:id="rId12"/>
    <p:sldId id="454" r:id="rId13"/>
    <p:sldId id="455" r:id="rId14"/>
    <p:sldId id="450" r:id="rId15"/>
    <p:sldId id="460" r:id="rId16"/>
    <p:sldId id="459" r:id="rId17"/>
    <p:sldId id="463" r:id="rId18"/>
    <p:sldId id="461" r:id="rId19"/>
    <p:sldId id="462" r:id="rId20"/>
    <p:sldId id="464" r:id="rId21"/>
  </p:sldIdLst>
  <p:sldSz cx="9144000" cy="6858000" type="letter"/>
  <p:notesSz cx="7104063" cy="10234613"/>
  <p:custDataLst>
    <p:tags r:id="rId24"/>
  </p:custDataLst>
  <p:defaultTextStyle>
    <a:defPPr>
      <a:defRPr lang="de-DE"/>
    </a:defPPr>
    <a:lvl1pPr algn="l" rtl="0" fontAlgn="base">
      <a:spcBef>
        <a:spcPct val="0"/>
      </a:spcBef>
      <a:spcAft>
        <a:spcPct val="0"/>
      </a:spcAft>
      <a:defRPr sz="2000" b="1" kern="1200">
        <a:solidFill>
          <a:srgbClr val="003399"/>
        </a:solidFill>
        <a:latin typeface="Arial" charset="0"/>
        <a:ea typeface="+mn-ea"/>
        <a:cs typeface="+mn-cs"/>
      </a:defRPr>
    </a:lvl1pPr>
    <a:lvl2pPr marL="457200" algn="l" rtl="0" fontAlgn="base">
      <a:spcBef>
        <a:spcPct val="0"/>
      </a:spcBef>
      <a:spcAft>
        <a:spcPct val="0"/>
      </a:spcAft>
      <a:defRPr sz="2000" b="1" kern="1200">
        <a:solidFill>
          <a:srgbClr val="003399"/>
        </a:solidFill>
        <a:latin typeface="Arial" charset="0"/>
        <a:ea typeface="+mn-ea"/>
        <a:cs typeface="+mn-cs"/>
      </a:defRPr>
    </a:lvl2pPr>
    <a:lvl3pPr marL="914400" algn="l" rtl="0" fontAlgn="base">
      <a:spcBef>
        <a:spcPct val="0"/>
      </a:spcBef>
      <a:spcAft>
        <a:spcPct val="0"/>
      </a:spcAft>
      <a:defRPr sz="2000" b="1" kern="1200">
        <a:solidFill>
          <a:srgbClr val="003399"/>
        </a:solidFill>
        <a:latin typeface="Arial" charset="0"/>
        <a:ea typeface="+mn-ea"/>
        <a:cs typeface="+mn-cs"/>
      </a:defRPr>
    </a:lvl3pPr>
    <a:lvl4pPr marL="1371600" algn="l" rtl="0" fontAlgn="base">
      <a:spcBef>
        <a:spcPct val="0"/>
      </a:spcBef>
      <a:spcAft>
        <a:spcPct val="0"/>
      </a:spcAft>
      <a:defRPr sz="2000" b="1" kern="1200">
        <a:solidFill>
          <a:srgbClr val="003399"/>
        </a:solidFill>
        <a:latin typeface="Arial" charset="0"/>
        <a:ea typeface="+mn-ea"/>
        <a:cs typeface="+mn-cs"/>
      </a:defRPr>
    </a:lvl4pPr>
    <a:lvl5pPr marL="1828800" algn="l" rtl="0" fontAlgn="base">
      <a:spcBef>
        <a:spcPct val="0"/>
      </a:spcBef>
      <a:spcAft>
        <a:spcPct val="0"/>
      </a:spcAft>
      <a:defRPr sz="2000" b="1" kern="1200">
        <a:solidFill>
          <a:srgbClr val="003399"/>
        </a:solidFill>
        <a:latin typeface="Arial" charset="0"/>
        <a:ea typeface="+mn-ea"/>
        <a:cs typeface="+mn-cs"/>
      </a:defRPr>
    </a:lvl5pPr>
    <a:lvl6pPr marL="2286000" algn="l" defTabSz="914400" rtl="0" eaLnBrk="1" latinLnBrk="0" hangingPunct="1">
      <a:defRPr sz="2000" b="1" kern="1200">
        <a:solidFill>
          <a:srgbClr val="003399"/>
        </a:solidFill>
        <a:latin typeface="Arial" charset="0"/>
        <a:ea typeface="+mn-ea"/>
        <a:cs typeface="+mn-cs"/>
      </a:defRPr>
    </a:lvl6pPr>
    <a:lvl7pPr marL="2743200" algn="l" defTabSz="914400" rtl="0" eaLnBrk="1" latinLnBrk="0" hangingPunct="1">
      <a:defRPr sz="2000" b="1" kern="1200">
        <a:solidFill>
          <a:srgbClr val="003399"/>
        </a:solidFill>
        <a:latin typeface="Arial" charset="0"/>
        <a:ea typeface="+mn-ea"/>
        <a:cs typeface="+mn-cs"/>
      </a:defRPr>
    </a:lvl7pPr>
    <a:lvl8pPr marL="3200400" algn="l" defTabSz="914400" rtl="0" eaLnBrk="1" latinLnBrk="0" hangingPunct="1">
      <a:defRPr sz="2000" b="1" kern="1200">
        <a:solidFill>
          <a:srgbClr val="003399"/>
        </a:solidFill>
        <a:latin typeface="Arial" charset="0"/>
        <a:ea typeface="+mn-ea"/>
        <a:cs typeface="+mn-cs"/>
      </a:defRPr>
    </a:lvl8pPr>
    <a:lvl9pPr marL="3657600" algn="l" defTabSz="914400" rtl="0" eaLnBrk="1" latinLnBrk="0" hangingPunct="1">
      <a:defRPr sz="2000" b="1" kern="1200">
        <a:solidFill>
          <a:srgbClr val="003399"/>
        </a:solidFill>
        <a:latin typeface="Arial" charset="0"/>
        <a:ea typeface="+mn-ea"/>
        <a:cs typeface="+mn-cs"/>
      </a:defRPr>
    </a:lvl9pPr>
  </p:defaultTextStyle>
  <p:extLst>
    <p:ext uri="{521415D9-36F7-43E2-AB2F-B90AF26B5E84}">
      <p14:sectionLst xmlns:p14="http://schemas.microsoft.com/office/powerpoint/2010/main">
        <p14:section name="Default Section" id="{EB62F88F-C508-4D5A-9BEF-14F48E3AFF2E}">
          <p14:sldIdLst>
            <p14:sldId id="444"/>
            <p14:sldId id="448"/>
          </p14:sldIdLst>
        </p14:section>
        <p14:section name="HPIIM" id="{2E1AE951-3A00-4C5A-8472-6B4820E9BB2D}">
          <p14:sldIdLst>
            <p14:sldId id="465"/>
            <p14:sldId id="449"/>
            <p14:sldId id="457"/>
            <p14:sldId id="458"/>
          </p14:sldIdLst>
        </p14:section>
        <p14:section name="Modulation of Bistability" id="{B554E50E-5B89-499C-99AD-322CE1136BCD}">
          <p14:sldIdLst>
            <p14:sldId id="466"/>
            <p14:sldId id="451"/>
            <p14:sldId id="456"/>
            <p14:sldId id="452"/>
            <p14:sldId id="453"/>
            <p14:sldId id="454"/>
            <p14:sldId id="455"/>
            <p14:sldId id="450"/>
          </p14:sldIdLst>
        </p14:section>
        <p14:section name="CIIM based on Kerr FCE and TOE" id="{0E6C742A-E0EE-4281-9F43-71F6260C7C66}">
          <p14:sldIdLst>
            <p14:sldId id="460"/>
            <p14:sldId id="459"/>
            <p14:sldId id="463"/>
            <p14:sldId id="461"/>
            <p14:sldId id="462"/>
            <p14:sldId id="464"/>
          </p14:sldIdLst>
        </p14:section>
      </p14:sectionLst>
    </p:ext>
    <p:ext uri="{EFAFB233-063F-42B5-8137-9DF3F51BA10A}">
      <p15:sldGuideLst xmlns:p15="http://schemas.microsoft.com/office/powerpoint/2012/main">
        <p15:guide id="1" orient="horz" pos="4319">
          <p15:clr>
            <a:srgbClr val="A4A3A4"/>
          </p15:clr>
        </p15:guide>
        <p15:guide id="2">
          <p15:clr>
            <a:srgbClr val="A4A3A4"/>
          </p15:clr>
        </p15:guide>
      </p15:sldGuideLst>
    </p:ext>
    <p:ext uri="{2D200454-40CA-4A62-9FC3-DE9A4176ACB9}">
      <p15:notesGuideLst xmlns:p15="http://schemas.microsoft.com/office/powerpoint/2012/main">
        <p15:guide id="1" orient="horz" pos="3221"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9375B"/>
    <a:srgbClr val="BF1191"/>
    <a:srgbClr val="951F7F"/>
    <a:srgbClr val="C329A6"/>
    <a:srgbClr val="996633"/>
    <a:srgbClr val="FFCC00"/>
    <a:srgbClr val="2525FF"/>
    <a:srgbClr val="00FF00"/>
    <a:srgbClr val="333399"/>
    <a:srgbClr val="0700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79377" autoAdjust="0"/>
  </p:normalViewPr>
  <p:slideViewPr>
    <p:cSldViewPr snapToGrid="0">
      <p:cViewPr varScale="1">
        <p:scale>
          <a:sx n="88" d="100"/>
          <a:sy n="88" d="100"/>
        </p:scale>
        <p:origin x="2310" y="96"/>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3" d="100"/>
          <a:sy n="73" d="100"/>
        </p:scale>
        <p:origin x="3996" y="90"/>
      </p:cViewPr>
      <p:guideLst>
        <p:guide orient="horz" pos="3221"/>
        <p:guide pos="223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4779731" cy="510667"/>
          </a:xfrm>
          <a:prstGeom prst="rect">
            <a:avLst/>
          </a:prstGeom>
          <a:noFill/>
          <a:ln w="9525">
            <a:noFill/>
            <a:miter lim="800000"/>
            <a:headEnd/>
            <a:tailEnd/>
          </a:ln>
          <a:effectLst/>
        </p:spPr>
        <p:txBody>
          <a:bodyPr vert="horz" wrap="square" lIns="96469" tIns="48235" rIns="96469" bIns="48235" numCol="1" anchor="t" anchorCtr="0" compatLnSpc="1">
            <a:prstTxWarp prst="textNoShape">
              <a:avLst/>
            </a:prstTxWarp>
          </a:bodyPr>
          <a:lstStyle>
            <a:lvl1pPr defTabSz="966062">
              <a:lnSpc>
                <a:spcPct val="100000"/>
              </a:lnSpc>
              <a:spcBef>
                <a:spcPct val="20000"/>
              </a:spcBef>
              <a:buClr>
                <a:srgbClr val="F4D538"/>
              </a:buClr>
              <a:buSzPct val="80000"/>
              <a:buFont typeface="Webdings" pitchFamily="18" charset="2"/>
              <a:buNone/>
              <a:defRPr sz="1200" b="0">
                <a:solidFill>
                  <a:schemeClr val="tx1"/>
                </a:solidFill>
              </a:defRPr>
            </a:lvl1pPr>
          </a:lstStyle>
          <a:p>
            <a:pPr>
              <a:defRPr/>
            </a:pPr>
            <a:endParaRPr lang="de-DE"/>
          </a:p>
        </p:txBody>
      </p:sp>
      <p:sp>
        <p:nvSpPr>
          <p:cNvPr id="24579" name="Rectangle 3"/>
          <p:cNvSpPr>
            <a:spLocks noGrp="1" noChangeArrowheads="1"/>
          </p:cNvSpPr>
          <p:nvPr>
            <p:ph type="dt" sz="quarter" idx="1"/>
          </p:nvPr>
        </p:nvSpPr>
        <p:spPr bwMode="auto">
          <a:xfrm>
            <a:off x="5411829" y="0"/>
            <a:ext cx="1692234" cy="510667"/>
          </a:xfrm>
          <a:prstGeom prst="rect">
            <a:avLst/>
          </a:prstGeom>
          <a:noFill/>
          <a:ln w="9525">
            <a:noFill/>
            <a:miter lim="800000"/>
            <a:headEnd/>
            <a:tailEnd/>
          </a:ln>
          <a:effectLst/>
        </p:spPr>
        <p:txBody>
          <a:bodyPr vert="horz" wrap="square" lIns="96469" tIns="48235" rIns="96469" bIns="48235" numCol="1" anchor="t" anchorCtr="0" compatLnSpc="1">
            <a:prstTxWarp prst="textNoShape">
              <a:avLst/>
            </a:prstTxWarp>
          </a:bodyPr>
          <a:lstStyle>
            <a:lvl1pPr algn="r" defTabSz="966062">
              <a:lnSpc>
                <a:spcPct val="100000"/>
              </a:lnSpc>
              <a:spcBef>
                <a:spcPct val="20000"/>
              </a:spcBef>
              <a:buClr>
                <a:srgbClr val="F4D538"/>
              </a:buClr>
              <a:buSzPct val="80000"/>
              <a:buFont typeface="Webdings" pitchFamily="18" charset="2"/>
              <a:buNone/>
              <a:defRPr sz="1200" b="0">
                <a:solidFill>
                  <a:schemeClr val="tx1"/>
                </a:solidFill>
              </a:defRPr>
            </a:lvl1pPr>
          </a:lstStyle>
          <a:p>
            <a:pPr>
              <a:defRPr/>
            </a:pPr>
            <a:fld id="{745D068B-BA4C-407E-9F02-D48656DCD747}" type="datetime1">
              <a:rPr lang="en-US" smtClean="0"/>
              <a:t>2/14/2025</a:t>
            </a:fld>
            <a:endParaRPr lang="de-DE"/>
          </a:p>
        </p:txBody>
      </p:sp>
      <p:sp>
        <p:nvSpPr>
          <p:cNvPr id="24580" name="Rectangle 4"/>
          <p:cNvSpPr>
            <a:spLocks noGrp="1" noChangeArrowheads="1"/>
          </p:cNvSpPr>
          <p:nvPr>
            <p:ph type="ftr" sz="quarter" idx="2"/>
          </p:nvPr>
        </p:nvSpPr>
        <p:spPr bwMode="auto">
          <a:xfrm>
            <a:off x="1" y="9723946"/>
            <a:ext cx="3792594" cy="510667"/>
          </a:xfrm>
          <a:prstGeom prst="rect">
            <a:avLst/>
          </a:prstGeom>
          <a:noFill/>
          <a:ln w="9525">
            <a:noFill/>
            <a:miter lim="800000"/>
            <a:headEnd/>
            <a:tailEnd/>
          </a:ln>
          <a:effectLst/>
        </p:spPr>
        <p:txBody>
          <a:bodyPr vert="horz" wrap="square" lIns="96469" tIns="48235" rIns="96469" bIns="48235" numCol="1" anchor="b" anchorCtr="0" compatLnSpc="1">
            <a:prstTxWarp prst="textNoShape">
              <a:avLst/>
            </a:prstTxWarp>
          </a:bodyPr>
          <a:lstStyle>
            <a:lvl1pPr defTabSz="966062">
              <a:lnSpc>
                <a:spcPct val="100000"/>
              </a:lnSpc>
              <a:spcBef>
                <a:spcPct val="20000"/>
              </a:spcBef>
              <a:buClr>
                <a:srgbClr val="F4D538"/>
              </a:buClr>
              <a:buSzPct val="80000"/>
              <a:buFont typeface="Webdings" pitchFamily="18" charset="2"/>
              <a:buNone/>
              <a:defRPr sz="1200" b="0">
                <a:solidFill>
                  <a:schemeClr val="tx1"/>
                </a:solidFill>
              </a:defRPr>
            </a:lvl1pPr>
          </a:lstStyle>
          <a:p>
            <a:pPr>
              <a:defRPr/>
            </a:pPr>
            <a:r>
              <a:rPr lang="de-DE" dirty="0"/>
              <a:t>TU Dresden</a:t>
            </a:r>
          </a:p>
        </p:txBody>
      </p:sp>
      <p:sp>
        <p:nvSpPr>
          <p:cNvPr id="24581" name="Rectangle 5"/>
          <p:cNvSpPr>
            <a:spLocks noGrp="1" noChangeArrowheads="1"/>
          </p:cNvSpPr>
          <p:nvPr>
            <p:ph type="sldNum" sz="quarter" idx="3"/>
          </p:nvPr>
        </p:nvSpPr>
        <p:spPr bwMode="auto">
          <a:xfrm>
            <a:off x="4026521" y="9723946"/>
            <a:ext cx="3077542" cy="510667"/>
          </a:xfrm>
          <a:prstGeom prst="rect">
            <a:avLst/>
          </a:prstGeom>
          <a:noFill/>
          <a:ln w="9525">
            <a:noFill/>
            <a:miter lim="800000"/>
            <a:headEnd/>
            <a:tailEnd/>
          </a:ln>
          <a:effectLst/>
        </p:spPr>
        <p:txBody>
          <a:bodyPr vert="horz" wrap="square" lIns="96469" tIns="48235" rIns="96469" bIns="48235" numCol="1" anchor="b" anchorCtr="0" compatLnSpc="1">
            <a:prstTxWarp prst="textNoShape">
              <a:avLst/>
            </a:prstTxWarp>
          </a:bodyPr>
          <a:lstStyle>
            <a:lvl1pPr algn="r" defTabSz="966062">
              <a:lnSpc>
                <a:spcPct val="100000"/>
              </a:lnSpc>
              <a:spcBef>
                <a:spcPct val="20000"/>
              </a:spcBef>
              <a:buClr>
                <a:srgbClr val="F4D538"/>
              </a:buClr>
              <a:buSzPct val="80000"/>
              <a:buFont typeface="Webdings" pitchFamily="18" charset="2"/>
              <a:buNone/>
              <a:defRPr sz="1200" b="0">
                <a:solidFill>
                  <a:schemeClr val="tx1"/>
                </a:solidFill>
              </a:defRPr>
            </a:lvl1pPr>
          </a:lstStyle>
          <a:p>
            <a:pPr>
              <a:defRPr/>
            </a:pPr>
            <a:fld id="{CE607916-E476-49D1-9881-0CE01C157AF3}" type="slidenum">
              <a:rPr lang="de-DE"/>
              <a:pPr>
                <a:defRPr/>
              </a:pPr>
              <a:t>‹#›</a:t>
            </a:fld>
            <a:endParaRPr lang="de-DE"/>
          </a:p>
        </p:txBody>
      </p:sp>
      <p:sp>
        <p:nvSpPr>
          <p:cNvPr id="8198" name="Line 6"/>
          <p:cNvSpPr>
            <a:spLocks noChangeShapeType="1"/>
          </p:cNvSpPr>
          <p:nvPr/>
        </p:nvSpPr>
        <p:spPr bwMode="auto">
          <a:xfrm>
            <a:off x="1" y="9692847"/>
            <a:ext cx="7104063"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lIns="94782" tIns="47392" rIns="94782" bIns="47392"/>
          <a:lstStyle/>
          <a:p>
            <a:endParaRPr lang="de-DE"/>
          </a:p>
        </p:txBody>
      </p:sp>
      <p:sp>
        <p:nvSpPr>
          <p:cNvPr id="8199" name="Line 7"/>
          <p:cNvSpPr>
            <a:spLocks noChangeShapeType="1"/>
          </p:cNvSpPr>
          <p:nvPr/>
        </p:nvSpPr>
        <p:spPr bwMode="auto">
          <a:xfrm>
            <a:off x="1" y="379727"/>
            <a:ext cx="7104063"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lIns="94782" tIns="47392" rIns="94782" bIns="47392"/>
          <a:lstStyle/>
          <a:p>
            <a:endParaRPr lang="de-DE"/>
          </a:p>
        </p:txBody>
      </p:sp>
    </p:spTree>
    <p:extLst>
      <p:ext uri="{BB962C8B-B14F-4D97-AF65-F5344CB8AC3E}">
        <p14:creationId xmlns:p14="http://schemas.microsoft.com/office/powerpoint/2010/main" val="190645190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159269" y="170222"/>
            <a:ext cx="5050156" cy="256971"/>
          </a:xfrm>
          <a:prstGeom prst="rect">
            <a:avLst/>
          </a:prstGeom>
          <a:noFill/>
          <a:ln w="9525">
            <a:noFill/>
            <a:miter lim="800000"/>
            <a:headEnd/>
            <a:tailEnd/>
          </a:ln>
          <a:effectLst/>
        </p:spPr>
        <p:txBody>
          <a:bodyPr vert="horz" wrap="square" lIns="96469" tIns="48235" rIns="96469" bIns="48235" numCol="1" anchor="t" anchorCtr="0" compatLnSpc="1">
            <a:prstTxWarp prst="textNoShape">
              <a:avLst/>
            </a:prstTxWarp>
          </a:bodyPr>
          <a:lstStyle>
            <a:lvl1pPr defTabSz="966062">
              <a:lnSpc>
                <a:spcPct val="100000"/>
              </a:lnSpc>
              <a:spcBef>
                <a:spcPct val="20000"/>
              </a:spcBef>
              <a:buClr>
                <a:srgbClr val="F4D538"/>
              </a:buClr>
              <a:buSzPct val="80000"/>
              <a:buFont typeface="Webdings" pitchFamily="18" charset="2"/>
              <a:buNone/>
              <a:defRPr sz="1000">
                <a:solidFill>
                  <a:schemeClr val="tx1"/>
                </a:solidFill>
              </a:defRPr>
            </a:lvl1pPr>
          </a:lstStyle>
          <a:p>
            <a:pPr>
              <a:defRPr/>
            </a:pPr>
            <a:endParaRPr lang="de-DE"/>
          </a:p>
        </p:txBody>
      </p:sp>
      <p:sp>
        <p:nvSpPr>
          <p:cNvPr id="6147" name="Rectangle 3"/>
          <p:cNvSpPr>
            <a:spLocks noGrp="1" noChangeArrowheads="1"/>
          </p:cNvSpPr>
          <p:nvPr>
            <p:ph type="dt" idx="1"/>
          </p:nvPr>
        </p:nvSpPr>
        <p:spPr bwMode="auto">
          <a:xfrm>
            <a:off x="5343809" y="170222"/>
            <a:ext cx="1521351" cy="256971"/>
          </a:xfrm>
          <a:prstGeom prst="rect">
            <a:avLst/>
          </a:prstGeom>
          <a:noFill/>
          <a:ln w="9525">
            <a:noFill/>
            <a:miter lim="800000"/>
            <a:headEnd/>
            <a:tailEnd/>
          </a:ln>
          <a:effectLst/>
        </p:spPr>
        <p:txBody>
          <a:bodyPr vert="horz" wrap="square" lIns="96469" tIns="48235" rIns="96469" bIns="48235" numCol="1" anchor="t" anchorCtr="0" compatLnSpc="1">
            <a:prstTxWarp prst="textNoShape">
              <a:avLst/>
            </a:prstTxWarp>
          </a:bodyPr>
          <a:lstStyle>
            <a:lvl1pPr algn="r" defTabSz="966062">
              <a:lnSpc>
                <a:spcPct val="100000"/>
              </a:lnSpc>
              <a:spcBef>
                <a:spcPct val="20000"/>
              </a:spcBef>
              <a:buClr>
                <a:srgbClr val="F4D538"/>
              </a:buClr>
              <a:buSzPct val="80000"/>
              <a:buFont typeface="Webdings" pitchFamily="18" charset="2"/>
              <a:buNone/>
              <a:defRPr sz="1000" b="0">
                <a:solidFill>
                  <a:schemeClr val="tx1"/>
                </a:solidFill>
              </a:defRPr>
            </a:lvl1pPr>
          </a:lstStyle>
          <a:p>
            <a:pPr>
              <a:defRPr/>
            </a:pPr>
            <a:fld id="{CF17843B-419B-4348-87FD-F8F5051D43BD}" type="datetime1">
              <a:rPr lang="en-US" smtClean="0"/>
              <a:t>2/14/2025</a:t>
            </a:fld>
            <a:endParaRPr lang="de-DE"/>
          </a:p>
        </p:txBody>
      </p:sp>
      <p:sp>
        <p:nvSpPr>
          <p:cNvPr id="6148" name="Rectangle 4"/>
          <p:cNvSpPr>
            <a:spLocks noGrp="1" noRot="1" noChangeAspect="1" noChangeArrowheads="1" noTextEdit="1"/>
          </p:cNvSpPr>
          <p:nvPr>
            <p:ph type="sldImg" idx="2"/>
          </p:nvPr>
        </p:nvSpPr>
        <p:spPr bwMode="auto">
          <a:xfrm>
            <a:off x="1003300"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1182905" y="4859518"/>
            <a:ext cx="4738254" cy="4607457"/>
          </a:xfrm>
          <a:prstGeom prst="rect">
            <a:avLst/>
          </a:prstGeom>
          <a:noFill/>
          <a:ln w="9525">
            <a:noFill/>
            <a:miter lim="800000"/>
            <a:headEnd/>
            <a:tailEnd/>
          </a:ln>
          <a:effectLst/>
        </p:spPr>
        <p:txBody>
          <a:bodyPr vert="horz" wrap="square" lIns="96469" tIns="48235" rIns="96469" bIns="48235"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159269" y="9892531"/>
            <a:ext cx="5536259" cy="256971"/>
          </a:xfrm>
          <a:prstGeom prst="rect">
            <a:avLst/>
          </a:prstGeom>
          <a:noFill/>
          <a:ln w="9525">
            <a:noFill/>
            <a:miter lim="800000"/>
            <a:headEnd/>
            <a:tailEnd/>
          </a:ln>
          <a:effectLst/>
        </p:spPr>
        <p:txBody>
          <a:bodyPr vert="horz" wrap="square" lIns="96469" tIns="48235" rIns="96469" bIns="48235" numCol="1" anchor="b" anchorCtr="0" compatLnSpc="1">
            <a:prstTxWarp prst="textNoShape">
              <a:avLst/>
            </a:prstTxWarp>
          </a:bodyPr>
          <a:lstStyle>
            <a:lvl1pPr defTabSz="966062">
              <a:lnSpc>
                <a:spcPct val="100000"/>
              </a:lnSpc>
              <a:spcBef>
                <a:spcPct val="20000"/>
              </a:spcBef>
              <a:buClr>
                <a:srgbClr val="F4D538"/>
              </a:buClr>
              <a:buSzPct val="80000"/>
              <a:buFont typeface="Webdings" pitchFamily="18" charset="2"/>
              <a:buNone/>
              <a:defRPr sz="1000" b="0">
                <a:solidFill>
                  <a:schemeClr val="tx1"/>
                </a:solidFill>
              </a:defRPr>
            </a:lvl1pPr>
          </a:lstStyle>
          <a:p>
            <a:pPr>
              <a:defRPr/>
            </a:pPr>
            <a:r>
              <a:rPr lang="de-DE" dirty="0"/>
              <a:t>TU Dresden</a:t>
            </a:r>
          </a:p>
        </p:txBody>
      </p:sp>
      <p:sp>
        <p:nvSpPr>
          <p:cNvPr id="6151" name="Rectangle 7"/>
          <p:cNvSpPr>
            <a:spLocks noGrp="1" noChangeArrowheads="1"/>
          </p:cNvSpPr>
          <p:nvPr>
            <p:ph type="sldNum" sz="quarter" idx="5"/>
          </p:nvPr>
        </p:nvSpPr>
        <p:spPr bwMode="auto">
          <a:xfrm>
            <a:off x="5886319" y="9892531"/>
            <a:ext cx="978841" cy="256971"/>
          </a:xfrm>
          <a:prstGeom prst="rect">
            <a:avLst/>
          </a:prstGeom>
          <a:noFill/>
          <a:ln w="9525">
            <a:noFill/>
            <a:miter lim="800000"/>
            <a:headEnd/>
            <a:tailEnd/>
          </a:ln>
          <a:effectLst/>
        </p:spPr>
        <p:txBody>
          <a:bodyPr vert="horz" wrap="square" lIns="96469" tIns="48235" rIns="96469" bIns="48235" numCol="1" anchor="b" anchorCtr="0" compatLnSpc="1">
            <a:prstTxWarp prst="textNoShape">
              <a:avLst/>
            </a:prstTxWarp>
          </a:bodyPr>
          <a:lstStyle>
            <a:lvl1pPr algn="r" defTabSz="966062">
              <a:lnSpc>
                <a:spcPct val="100000"/>
              </a:lnSpc>
              <a:spcBef>
                <a:spcPct val="20000"/>
              </a:spcBef>
              <a:buClr>
                <a:srgbClr val="F4D538"/>
              </a:buClr>
              <a:buSzPct val="80000"/>
              <a:buFont typeface="Webdings" pitchFamily="18" charset="2"/>
              <a:buNone/>
              <a:defRPr sz="1000" b="0">
                <a:solidFill>
                  <a:schemeClr val="tx1"/>
                </a:solidFill>
              </a:defRPr>
            </a:lvl1pPr>
          </a:lstStyle>
          <a:p>
            <a:pPr>
              <a:defRPr/>
            </a:pPr>
            <a:fld id="{43213739-D4F6-4D57-AFF2-08BEC86F94DA}" type="slidenum">
              <a:rPr lang="de-DE"/>
              <a:pPr>
                <a:defRPr/>
              </a:pPr>
              <a:t>‹#›</a:t>
            </a:fld>
            <a:endParaRPr lang="de-DE"/>
          </a:p>
        </p:txBody>
      </p:sp>
    </p:spTree>
    <p:extLst>
      <p:ext uri="{BB962C8B-B14F-4D97-AF65-F5344CB8AC3E}">
        <p14:creationId xmlns:p14="http://schemas.microsoft.com/office/powerpoint/2010/main" val="2908512554"/>
      </p:ext>
    </p:extLst>
  </p:cSld>
  <p:clrMap bg1="lt1" tx1="dk1" bg2="lt2" tx2="dk2" accent1="accent1" accent2="accent2" accent3="accent3" accent4="accent4" accent5="accent5" accent6="accent6" hlink="hlink" folHlink="folHlink"/>
  <p:hf sldNum="0" hdr="0" ftr="0" dt="0"/>
  <p:notesStyle>
    <a:lvl1pPr marL="190500" indent="-190500" algn="l" rtl="0" eaLnBrk="0" fontAlgn="base" hangingPunct="0">
      <a:spcBef>
        <a:spcPct val="30000"/>
      </a:spcBef>
      <a:spcAft>
        <a:spcPct val="0"/>
      </a:spcAft>
      <a:buFont typeface="Webdings" pitchFamily="18" charset="2"/>
      <a:buChar char="4"/>
      <a:defRPr sz="1100" kern="1200">
        <a:solidFill>
          <a:schemeClr val="tx1"/>
        </a:solidFill>
        <a:latin typeface="Arial" charset="0"/>
        <a:ea typeface="+mn-ea"/>
        <a:cs typeface="+mn-cs"/>
      </a:defRPr>
    </a:lvl1pPr>
    <a:lvl2pPr marL="482600" algn="l" rtl="0" eaLnBrk="0" fontAlgn="base" hangingPunct="0">
      <a:spcBef>
        <a:spcPct val="30000"/>
      </a:spcBef>
      <a:spcAft>
        <a:spcPct val="0"/>
      </a:spcAft>
      <a:buFont typeface="Webdings" pitchFamily="18" charset="2"/>
      <a:buChar char="4"/>
      <a:defRPr sz="1100" kern="1200">
        <a:solidFill>
          <a:schemeClr val="tx1"/>
        </a:solidFill>
        <a:latin typeface="Arial" charset="0"/>
        <a:ea typeface="+mn-ea"/>
        <a:cs typeface="+mn-cs"/>
      </a:defRPr>
    </a:lvl2pPr>
    <a:lvl3pPr marL="914400" algn="l" rtl="0" eaLnBrk="0" fontAlgn="base" hangingPunct="0">
      <a:spcBef>
        <a:spcPct val="30000"/>
      </a:spcBef>
      <a:spcAft>
        <a:spcPct val="0"/>
      </a:spcAft>
      <a:buFont typeface="Webdings" pitchFamily="18" charset="2"/>
      <a:buChar char="4"/>
      <a:defRPr sz="1100" kern="1200">
        <a:solidFill>
          <a:schemeClr val="tx1"/>
        </a:solidFill>
        <a:latin typeface="Arial" charset="0"/>
        <a:ea typeface="+mn-ea"/>
        <a:cs typeface="+mn-cs"/>
      </a:defRPr>
    </a:lvl3pPr>
    <a:lvl4pPr marL="1371600" algn="l" rtl="0" eaLnBrk="0" fontAlgn="base" hangingPunct="0">
      <a:spcBef>
        <a:spcPct val="30000"/>
      </a:spcBef>
      <a:spcAft>
        <a:spcPct val="0"/>
      </a:spcAft>
      <a:buFont typeface="Webdings" pitchFamily="18" charset="2"/>
      <a:buChar char="4"/>
      <a:defRPr sz="1100" kern="1200">
        <a:solidFill>
          <a:schemeClr val="tx1"/>
        </a:solidFill>
        <a:latin typeface="Arial" charset="0"/>
        <a:ea typeface="+mn-ea"/>
        <a:cs typeface="+mn-cs"/>
      </a:defRPr>
    </a:lvl4pPr>
    <a:lvl5pPr marL="1828800" algn="l" rtl="0" eaLnBrk="0" fontAlgn="base" hangingPunct="0">
      <a:spcBef>
        <a:spcPct val="30000"/>
      </a:spcBef>
      <a:spcAft>
        <a:spcPct val="0"/>
      </a:spcAft>
      <a:buFont typeface="Webdings" pitchFamily="18" charset="2"/>
      <a:buChar char="4"/>
      <a:defRPr sz="11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Rot="1" noChangeAspect="1" noChangeArrowheads="1" noTextEdit="1"/>
          </p:cNvSpPr>
          <p:nvPr>
            <p:ph type="sldImg"/>
          </p:nvPr>
        </p:nvSpPr>
        <p:spPr>
          <a:ln/>
        </p:spPr>
      </p:sp>
      <p:sp>
        <p:nvSpPr>
          <p:cNvPr id="71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sz="1200" dirty="0"/>
          </a:p>
        </p:txBody>
      </p:sp>
    </p:spTree>
    <p:extLst>
      <p:ext uri="{BB962C8B-B14F-4D97-AF65-F5344CB8AC3E}">
        <p14:creationId xmlns:p14="http://schemas.microsoft.com/office/powerpoint/2010/main" val="100549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0500" marR="0" lvl="0" indent="-190500" algn="l" defTabSz="914400" rtl="0" eaLnBrk="0" fontAlgn="base" latinLnBrk="0" hangingPunct="0">
              <a:lnSpc>
                <a:spcPct val="100000"/>
              </a:lnSpc>
              <a:spcBef>
                <a:spcPct val="30000"/>
              </a:spcBef>
              <a:spcAft>
                <a:spcPct val="0"/>
              </a:spcAft>
              <a:buClrTx/>
              <a:buSzTx/>
              <a:buFont typeface="Webdings" pitchFamily="18" charset="2"/>
              <a:buChar char="4"/>
              <a:tabLst/>
              <a:defRPr/>
            </a:pPr>
            <a:r>
              <a:rPr lang="de-DE" dirty="0"/>
              <a:t>Application of CIM to </a:t>
            </a:r>
            <a:r>
              <a:rPr lang="en-US" dirty="0"/>
              <a:t>O</a:t>
            </a:r>
            <a:r>
              <a:rPr lang="en-US" altLang="zh-CN" dirty="0"/>
              <a:t>ptimization</a:t>
            </a:r>
            <a:r>
              <a:rPr lang="zh-CN" altLang="en-US" dirty="0"/>
              <a:t> </a:t>
            </a:r>
            <a:r>
              <a:rPr lang="de-DE" altLang="zh-CN" dirty="0"/>
              <a:t>Problems</a:t>
            </a:r>
            <a:endParaRPr lang="en-US" dirty="0"/>
          </a:p>
          <a:p>
            <a:endParaRPr lang="de-DE" dirty="0"/>
          </a:p>
        </p:txBody>
      </p:sp>
    </p:spTree>
    <p:extLst>
      <p:ext uri="{BB962C8B-B14F-4D97-AF65-F5344CB8AC3E}">
        <p14:creationId xmlns:p14="http://schemas.microsoft.com/office/powerpoint/2010/main" val="425721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low-power operation prevents undesired high power side effects such as two-photon absorption, free carrier </a:t>
            </a:r>
            <a:r>
              <a:rPr lang="en-US" dirty="0" err="1"/>
              <a:t>generation</a:t>
            </a:r>
            <a:r>
              <a:rPr lang="en-US" dirty="0"/>
              <a:t>, and thermal heating.</a:t>
            </a:r>
          </a:p>
          <a:p>
            <a:r>
              <a:rPr lang="en-US" dirty="0"/>
              <a:t>the imbalance of optical power introduces a nonzero net optical gradient force and pulls the actuator towards one of the resonators. The displacement simultaneously alters the effective index of both resonators, driving the symmetry</a:t>
            </a:r>
          </a:p>
          <a:p>
            <a:r>
              <a:rPr lang="en-US" dirty="0"/>
              <a:t>breaking process further on until a steady state is reached where the net optical gradient force is balanced by the mechanical spring force. At the steady state, the output power reaches a nonzero level along with a large resonance detuning split.</a:t>
            </a:r>
            <a:endParaRPr lang="de-DE" dirty="0"/>
          </a:p>
        </p:txBody>
      </p:sp>
    </p:spTree>
    <p:extLst>
      <p:ext uri="{BB962C8B-B14F-4D97-AF65-F5344CB8AC3E}">
        <p14:creationId xmlns:p14="http://schemas.microsoft.com/office/powerpoint/2010/main" val="1427504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82205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silicon, the density of free carriers in the conduction band dictates the absorption and refractive index of the </a:t>
            </a:r>
            <a:r>
              <a:rPr lang="en-US" dirty="0" err="1"/>
              <a:t>material</a:t>
            </a:r>
            <a:r>
              <a:rPr lang="en-US" dirty="0"/>
              <a:t>. Free-carrier absorption (FCA) and free-carrier </a:t>
            </a:r>
            <a:r>
              <a:rPr lang="en-US" dirty="0" err="1"/>
              <a:t>dispersion</a:t>
            </a:r>
            <a:r>
              <a:rPr lang="en-US" dirty="0"/>
              <a:t> (FCD) are collectively termed free-carrier effects. FCE may be induced either electrically, by injecting carriers via a </a:t>
            </a:r>
            <a:r>
              <a:rPr lang="en-US" dirty="0" err="1"/>
              <a:t>pn</a:t>
            </a:r>
            <a:r>
              <a:rPr lang="en-US" dirty="0"/>
              <a:t>-junction, or optically by photo-generating free carriers via linear or nonlinear absorption. Since Si is transparent at infrared wavelengths, we will assume TPA as the carrier </a:t>
            </a:r>
            <a:r>
              <a:rPr lang="en-US" dirty="0" err="1"/>
              <a:t>generation</a:t>
            </a:r>
            <a:r>
              <a:rPr lang="en-US" dirty="0"/>
              <a:t> mechanism.”  -- Temporal coupled-mode theory in nonlinear resonant photonics: From basic principles to contemporary systems with 2D materials, dispersion, loss, and gain (2024)</a:t>
            </a:r>
            <a:endParaRPr lang="de-DE" dirty="0"/>
          </a:p>
        </p:txBody>
      </p:sp>
    </p:spTree>
    <p:extLst>
      <p:ext uri="{BB962C8B-B14F-4D97-AF65-F5344CB8AC3E}">
        <p14:creationId xmlns:p14="http://schemas.microsoft.com/office/powerpoint/2010/main" val="3414022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chivo"/>
              </a:rPr>
              <a:t>red for the thermo-optic shift and blue for the free-carrier dispersion</a:t>
            </a:r>
          </a:p>
          <a:p>
            <a:pPr marL="190500" marR="0" lvl="0" indent="-190500" algn="l" defTabSz="914400" rtl="0" eaLnBrk="0" fontAlgn="base" latinLnBrk="0" hangingPunct="0">
              <a:lnSpc>
                <a:spcPct val="100000"/>
              </a:lnSpc>
              <a:spcBef>
                <a:spcPct val="30000"/>
              </a:spcBef>
              <a:spcAft>
                <a:spcPct val="0"/>
              </a:spcAft>
              <a:buClrTx/>
              <a:buSzTx/>
              <a:buFont typeface="Webdings" pitchFamily="18" charset="2"/>
              <a:buChar char="4"/>
              <a:tabLst/>
              <a:defRPr/>
            </a:pPr>
            <a:r>
              <a:rPr lang="en-US" b="0" i="0" dirty="0">
                <a:solidFill>
                  <a:srgbClr val="222222"/>
                </a:solidFill>
                <a:effectLst/>
                <a:latin typeface="Archivo"/>
              </a:rPr>
              <a:t>“Such large circulating intensities can result in significant two-photon absorption (TPA) producing heat, free-carriers, and other nonlinearities. The generated free-carriers produce dispersion (FCD), and are themselves optically absorbing (FCA) which produces more heat. The refractive index seen by the circulating light within the </a:t>
            </a:r>
            <a:r>
              <a:rPr lang="en-US" b="0" i="0" dirty="0" err="1">
                <a:solidFill>
                  <a:srgbClr val="222222"/>
                </a:solidFill>
                <a:effectLst/>
                <a:latin typeface="Archivo"/>
              </a:rPr>
              <a:t>microdisk</a:t>
            </a:r>
            <a:r>
              <a:rPr lang="en-US" b="0" i="0" dirty="0">
                <a:solidFill>
                  <a:srgbClr val="222222"/>
                </a:solidFill>
                <a:effectLst/>
                <a:latin typeface="Archivo"/>
              </a:rPr>
              <a:t> is modified both by the stored thermal energy (phonons) within the </a:t>
            </a:r>
            <a:r>
              <a:rPr lang="en-US" b="0" i="0" dirty="0" err="1">
                <a:solidFill>
                  <a:srgbClr val="222222"/>
                </a:solidFill>
                <a:effectLst/>
                <a:latin typeface="Archivo"/>
              </a:rPr>
              <a:t>microdisk</a:t>
            </a:r>
            <a:r>
              <a:rPr lang="en-US" b="0" i="0" dirty="0">
                <a:solidFill>
                  <a:srgbClr val="222222"/>
                </a:solidFill>
                <a:effectLst/>
                <a:latin typeface="Archivo"/>
              </a:rPr>
              <a:t> through the thermo-optic effect, and by the dispersion due to the excess of free-carriers. These two effects produce competing shifts in the resonance wavelength of WGMs of the </a:t>
            </a:r>
            <a:r>
              <a:rPr lang="en-US" b="0" i="0" dirty="0" err="1">
                <a:solidFill>
                  <a:srgbClr val="222222"/>
                </a:solidFill>
                <a:effectLst/>
                <a:latin typeface="Archivo"/>
              </a:rPr>
              <a:t>microdisk</a:t>
            </a:r>
            <a:r>
              <a:rPr lang="en-US" b="0" i="0" dirty="0">
                <a:solidFill>
                  <a:srgbClr val="222222"/>
                </a:solidFill>
                <a:effectLst/>
                <a:latin typeface="Archivo"/>
              </a:rPr>
              <a:t>, red for the thermo-optic shift and blue for the free-carrier dispersion. The shift in the resonance wavelength and the nonlinear absorption in turn alters the circulating optical intensity, which then feeds back and modifies the generation rate of heat and free-carriers. “ -- </a:t>
            </a:r>
            <a:r>
              <a:rPr lang="en-US" b="1" i="0" dirty="0">
                <a:solidFill>
                  <a:srgbClr val="222222"/>
                </a:solidFill>
                <a:effectLst/>
                <a:latin typeface="Archivo"/>
              </a:rPr>
              <a:t>Self-induced optical modulation of the transmission through a high-</a:t>
            </a:r>
            <a:r>
              <a:rPr lang="en-US" b="1" i="1" dirty="0">
                <a:solidFill>
                  <a:srgbClr val="222222"/>
                </a:solidFill>
                <a:effectLst/>
                <a:latin typeface="Archivo"/>
              </a:rPr>
              <a:t>Q</a:t>
            </a:r>
            <a:r>
              <a:rPr lang="en-US" b="1" i="0" dirty="0">
                <a:solidFill>
                  <a:srgbClr val="222222"/>
                </a:solidFill>
                <a:effectLst/>
                <a:latin typeface="Archivo"/>
              </a:rPr>
              <a:t> silicon </a:t>
            </a:r>
            <a:r>
              <a:rPr lang="en-US" b="1" i="0" dirty="0" err="1">
                <a:solidFill>
                  <a:srgbClr val="222222"/>
                </a:solidFill>
                <a:effectLst/>
                <a:latin typeface="Archivo"/>
              </a:rPr>
              <a:t>microdisk</a:t>
            </a:r>
            <a:r>
              <a:rPr lang="en-US" b="1" i="0" dirty="0">
                <a:solidFill>
                  <a:srgbClr val="222222"/>
                </a:solidFill>
                <a:effectLst/>
                <a:latin typeface="Archivo"/>
              </a:rPr>
              <a:t> resonator</a:t>
            </a:r>
          </a:p>
          <a:p>
            <a:endParaRPr lang="de-DE" dirty="0"/>
          </a:p>
        </p:txBody>
      </p:sp>
    </p:spTree>
    <p:extLst>
      <p:ext uri="{BB962C8B-B14F-4D97-AF65-F5344CB8AC3E}">
        <p14:creationId xmlns:p14="http://schemas.microsoft.com/office/powerpoint/2010/main" val="3450676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10727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0B2A51"/>
        </a:solidFill>
        <a:effectLst/>
      </p:bgPr>
    </p:bg>
    <p:spTree>
      <p:nvGrpSpPr>
        <p:cNvPr id="1" name=""/>
        <p:cNvGrpSpPr/>
        <p:nvPr/>
      </p:nvGrpSpPr>
      <p:grpSpPr>
        <a:xfrm>
          <a:off x="0" y="0"/>
          <a:ext cx="0" cy="0"/>
          <a:chOff x="0" y="0"/>
          <a:chExt cx="0" cy="0"/>
        </a:xfrm>
      </p:grpSpPr>
      <p:sp>
        <p:nvSpPr>
          <p:cNvPr id="2" name="Line 1031"/>
          <p:cNvSpPr>
            <a:spLocks noChangeShapeType="1"/>
          </p:cNvSpPr>
          <p:nvPr userDrawn="1"/>
        </p:nvSpPr>
        <p:spPr bwMode="auto">
          <a:xfrm>
            <a:off x="-12700" y="1168400"/>
            <a:ext cx="9144000" cy="0"/>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 name="Line 1032"/>
          <p:cNvSpPr>
            <a:spLocks noChangeShapeType="1"/>
          </p:cNvSpPr>
          <p:nvPr userDrawn="1"/>
        </p:nvSpPr>
        <p:spPr bwMode="auto">
          <a:xfrm>
            <a:off x="0" y="1346200"/>
            <a:ext cx="9144000" cy="0"/>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pic>
        <p:nvPicPr>
          <p:cNvPr id="4" name="Picture 1044" descr="TU_Logo_90_SW"/>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0363" y="360363"/>
            <a:ext cx="24542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47"/>
          <p:cNvSpPr>
            <a:spLocks noChangeArrowheads="1"/>
          </p:cNvSpPr>
          <p:nvPr userDrawn="1"/>
        </p:nvSpPr>
        <p:spPr bwMode="auto">
          <a:xfrm>
            <a:off x="971550" y="1182688"/>
            <a:ext cx="74866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209550">
              <a:lnSpc>
                <a:spcPct val="110000"/>
              </a:lnSpc>
              <a:spcBef>
                <a:spcPct val="50000"/>
              </a:spcBef>
              <a:buClr>
                <a:srgbClr val="333399"/>
              </a:buClr>
              <a:buSzPct val="80000"/>
              <a:buFont typeface="Webdings" pitchFamily="18" charset="2"/>
              <a:buNone/>
            </a:pPr>
            <a:r>
              <a:rPr lang="en-GB" sz="1000" noProof="0" dirty="0">
                <a:solidFill>
                  <a:srgbClr val="FFFFFF"/>
                </a:solidFill>
                <a:latin typeface="Verdana" pitchFamily="-110" charset="0"/>
              </a:rPr>
              <a:t>Faculty</a:t>
            </a:r>
            <a:r>
              <a:rPr lang="de-DE" sz="1000" dirty="0">
                <a:solidFill>
                  <a:srgbClr val="FFFFFF"/>
                </a:solidFill>
                <a:latin typeface="Verdana" pitchFamily="-110" charset="0"/>
              </a:rPr>
              <a:t> </a:t>
            </a:r>
            <a:r>
              <a:rPr lang="en-GB" sz="1000" noProof="0" dirty="0">
                <a:solidFill>
                  <a:srgbClr val="FFFFFF"/>
                </a:solidFill>
                <a:latin typeface="Verdana" pitchFamily="-110" charset="0"/>
              </a:rPr>
              <a:t>of</a:t>
            </a:r>
            <a:r>
              <a:rPr lang="de-DE" sz="1000" dirty="0">
                <a:solidFill>
                  <a:srgbClr val="FFFFFF"/>
                </a:solidFill>
                <a:latin typeface="Verdana" pitchFamily="-110" charset="0"/>
              </a:rPr>
              <a:t> </a:t>
            </a:r>
            <a:r>
              <a:rPr lang="en-GB" sz="1000" noProof="0" dirty="0">
                <a:solidFill>
                  <a:srgbClr val="FFFFFF"/>
                </a:solidFill>
                <a:latin typeface="Verdana" pitchFamily="-110" charset="0"/>
              </a:rPr>
              <a:t>Electrical</a:t>
            </a:r>
            <a:r>
              <a:rPr lang="de-DE" sz="1000" dirty="0">
                <a:solidFill>
                  <a:srgbClr val="FFFFFF"/>
                </a:solidFill>
                <a:latin typeface="Verdana" pitchFamily="-110" charset="0"/>
              </a:rPr>
              <a:t> </a:t>
            </a:r>
            <a:r>
              <a:rPr lang="en-GB" sz="1000" noProof="0" dirty="0">
                <a:solidFill>
                  <a:srgbClr val="FFFFFF"/>
                </a:solidFill>
                <a:latin typeface="Verdana" pitchFamily="-110" charset="0"/>
              </a:rPr>
              <a:t>and</a:t>
            </a:r>
            <a:r>
              <a:rPr lang="de-DE" sz="1000" dirty="0">
                <a:solidFill>
                  <a:srgbClr val="FFFFFF"/>
                </a:solidFill>
                <a:latin typeface="Verdana" pitchFamily="-110" charset="0"/>
              </a:rPr>
              <a:t> Computer </a:t>
            </a:r>
            <a:r>
              <a:rPr lang="en-GB" sz="1000" noProof="0" dirty="0">
                <a:solidFill>
                  <a:srgbClr val="FFFFFF"/>
                </a:solidFill>
                <a:latin typeface="Verdana" pitchFamily="-110" charset="0"/>
              </a:rPr>
              <a:t>Engineering</a:t>
            </a:r>
            <a:r>
              <a:rPr lang="de-DE" sz="1000" dirty="0">
                <a:solidFill>
                  <a:srgbClr val="FFFFFF"/>
                </a:solidFill>
                <a:latin typeface="Verdana" pitchFamily="-110" charset="0"/>
              </a:rPr>
              <a:t>, Communications Laboratory</a:t>
            </a:r>
          </a:p>
        </p:txBody>
      </p:sp>
      <p:sp>
        <p:nvSpPr>
          <p:cNvPr id="6" name="Rectangle 1048"/>
          <p:cNvSpPr>
            <a:spLocks noChangeArrowheads="1"/>
          </p:cNvSpPr>
          <p:nvPr userDrawn="1"/>
        </p:nvSpPr>
        <p:spPr bwMode="auto">
          <a:xfrm>
            <a:off x="971550" y="1374775"/>
            <a:ext cx="74866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209550">
              <a:lnSpc>
                <a:spcPct val="110000"/>
              </a:lnSpc>
              <a:spcBef>
                <a:spcPct val="50000"/>
              </a:spcBef>
              <a:buClr>
                <a:srgbClr val="333399"/>
              </a:buClr>
              <a:buSzPct val="80000"/>
              <a:buFont typeface="Webdings" pitchFamily="18" charset="2"/>
              <a:buNone/>
            </a:pPr>
            <a:endParaRPr lang="de-DE" sz="1000" b="0" dirty="0">
              <a:solidFill>
                <a:srgbClr val="FFFFFF"/>
              </a:solidFill>
              <a:latin typeface="Verdana" pitchFamily="-110" charset="0"/>
            </a:endParaRPr>
          </a:p>
        </p:txBody>
      </p:sp>
      <p:pic>
        <p:nvPicPr>
          <p:cNvPr id="8" name="Bild 12" descr="DDC_Logo_BB-13.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20050" y="5446713"/>
            <a:ext cx="43815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35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3pPr marL="1143000" indent="-228600">
              <a:buFont typeface="Wingdings" panose="05000000000000000000" pitchFamily="2" charset="2"/>
              <a:buChar char="Ø"/>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8" name="Title 7">
            <a:extLst>
              <a:ext uri="{FF2B5EF4-FFF2-40B4-BE49-F238E27FC236}">
                <a16:creationId xmlns:a16="http://schemas.microsoft.com/office/drawing/2014/main" id="{2226061A-0B04-31BE-EBC4-6A18E1653603}"/>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AE113DD5-C2E3-7F48-6386-A7333134CB81}"/>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13" name="Footer Placeholder 12">
            <a:extLst>
              <a:ext uri="{FF2B5EF4-FFF2-40B4-BE49-F238E27FC236}">
                <a16:creationId xmlns:a16="http://schemas.microsoft.com/office/drawing/2014/main" id="{8A6B4B16-659B-CBD8-184C-F40B13936920}"/>
              </a:ext>
            </a:extLst>
          </p:cNvPr>
          <p:cNvSpPr>
            <a:spLocks noGrp="1"/>
          </p:cNvSpPr>
          <p:nvPr>
            <p:ph type="ftr" sz="quarter" idx="11"/>
          </p:nvPr>
        </p:nvSpPr>
        <p:spPr/>
        <p:txBody>
          <a:bodyPr/>
          <a:lstStyle/>
          <a:p>
            <a:endParaRPr lang="en-US"/>
          </a:p>
        </p:txBody>
      </p:sp>
      <p:sp>
        <p:nvSpPr>
          <p:cNvPr id="14" name="Slide Number Placeholder 13">
            <a:extLst>
              <a:ext uri="{FF2B5EF4-FFF2-40B4-BE49-F238E27FC236}">
                <a16:creationId xmlns:a16="http://schemas.microsoft.com/office/drawing/2014/main" id="{7E7E60F3-586B-881D-1E73-A83AFC2F6795}"/>
              </a:ext>
            </a:extLst>
          </p:cNvPr>
          <p:cNvSpPr>
            <a:spLocks noGrp="1"/>
          </p:cNvSpPr>
          <p:nvPr>
            <p:ph type="sldNum" sz="quarter" idx="12"/>
          </p:nvPr>
        </p:nvSpPr>
        <p:spPr/>
        <p:txBody>
          <a:bodyPr/>
          <a:lstStyle/>
          <a:p>
            <a:fld id="{2697313F-D866-4554-955F-25FA0D5B9080}" type="slidenum">
              <a:rPr lang="en-US" smtClean="0"/>
              <a:t>‹#›</a:t>
            </a:fld>
            <a:endParaRPr lang="en-US"/>
          </a:p>
        </p:txBody>
      </p:sp>
    </p:spTree>
    <p:extLst>
      <p:ext uri="{BB962C8B-B14F-4D97-AF65-F5344CB8AC3E}">
        <p14:creationId xmlns:p14="http://schemas.microsoft.com/office/powerpoint/2010/main" val="870850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7070-24DE-7BE2-FD09-EB0097BE9BAC}"/>
              </a:ext>
            </a:extLst>
          </p:cNvPr>
          <p:cNvSpPr>
            <a:spLocks noGrp="1"/>
          </p:cNvSpPr>
          <p:nvPr>
            <p:ph type="ctrTitle"/>
          </p:nvPr>
        </p:nvSpPr>
        <p:spPr>
          <a:xfrm>
            <a:off x="1143000" y="1122363"/>
            <a:ext cx="6858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17AFD1C-7568-BCD0-1F5C-7D2404C9B43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CED6C6-092B-7540-FCB7-4DB28F417D4B}"/>
              </a:ext>
            </a:extLst>
          </p:cNvPr>
          <p:cNvSpPr>
            <a:spLocks noGrp="1"/>
          </p:cNvSpPr>
          <p:nvPr>
            <p:ph type="dt" sz="half" idx="10"/>
          </p:nvPr>
        </p:nvSpPr>
        <p:spPr/>
        <p:txBody>
          <a:bodyPr/>
          <a:lstStyle/>
          <a:p>
            <a:fld id="{07206E0C-B25D-427B-B02C-AAD12CE67799}" type="datetime1">
              <a:rPr lang="en-US" smtClean="0"/>
              <a:t>2/14/2025</a:t>
            </a:fld>
            <a:endParaRPr lang="en-US"/>
          </a:p>
        </p:txBody>
      </p:sp>
      <p:sp>
        <p:nvSpPr>
          <p:cNvPr id="5" name="Footer Placeholder 4">
            <a:extLst>
              <a:ext uri="{FF2B5EF4-FFF2-40B4-BE49-F238E27FC236}">
                <a16:creationId xmlns:a16="http://schemas.microsoft.com/office/drawing/2014/main" id="{3E7F1C3E-D850-0411-D7A1-331C8ED0D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2D2924-72EA-A56A-2F2F-1C091949261C}"/>
              </a:ext>
            </a:extLst>
          </p:cNvPr>
          <p:cNvSpPr>
            <a:spLocks noGrp="1"/>
          </p:cNvSpPr>
          <p:nvPr>
            <p:ph type="sldNum" sz="quarter" idx="12"/>
          </p:nvPr>
        </p:nvSpPr>
        <p:spPr/>
        <p:txBody>
          <a:bodyPr/>
          <a:lstStyle/>
          <a:p>
            <a:fld id="{EC9E474A-B10F-4A59-AC89-0F112D5AEA28}" type="slidenum">
              <a:rPr lang="en-US" smtClean="0"/>
              <a:t>‹#›</a:t>
            </a:fld>
            <a:endParaRPr lang="en-US"/>
          </a:p>
        </p:txBody>
      </p:sp>
    </p:spTree>
    <p:extLst>
      <p:ext uri="{BB962C8B-B14F-4D97-AF65-F5344CB8AC3E}">
        <p14:creationId xmlns:p14="http://schemas.microsoft.com/office/powerpoint/2010/main" val="22324867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0825" y="149225"/>
            <a:ext cx="67691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de-DE" altLang="de-DE" dirty="0"/>
              <a:t>Klicken Sie, um das Titelformat zu bearbeiten</a:t>
            </a:r>
          </a:p>
        </p:txBody>
      </p:sp>
      <p:sp>
        <p:nvSpPr>
          <p:cNvPr id="1027" name="Rectangle 3"/>
          <p:cNvSpPr>
            <a:spLocks noGrp="1" noChangeArrowheads="1"/>
          </p:cNvSpPr>
          <p:nvPr>
            <p:ph type="body" idx="1"/>
          </p:nvPr>
        </p:nvSpPr>
        <p:spPr bwMode="auto">
          <a:xfrm>
            <a:off x="250825" y="1341438"/>
            <a:ext cx="864235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de-DE" altLang="de-DE" dirty="0"/>
              <a:t>Klicken Sie, um die Formate des Vorlagentextes zu bearbeiten</a:t>
            </a:r>
          </a:p>
          <a:p>
            <a:pPr lvl="0"/>
            <a:endParaRPr lang="de-DE" altLang="de-DE" dirty="0"/>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1031" name="Rectangle 9"/>
          <p:cNvSpPr>
            <a:spLocks noChangeArrowheads="1"/>
          </p:cNvSpPr>
          <p:nvPr/>
        </p:nvSpPr>
        <p:spPr bwMode="auto">
          <a:xfrm>
            <a:off x="0" y="909638"/>
            <a:ext cx="9144000" cy="215900"/>
          </a:xfrm>
          <a:prstGeom prst="rect">
            <a:avLst/>
          </a:prstGeom>
          <a:noFill/>
          <a:ln w="9525">
            <a:solidFill>
              <a:srgbClr val="0B2A5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rgbClr val="003399"/>
                </a:solidFill>
                <a:latin typeface="Arial" pitchFamily="34" charset="0"/>
                <a:ea typeface="ＭＳ Ｐゴシック" pitchFamily="34" charset="-128"/>
              </a:defRPr>
            </a:lvl1pPr>
            <a:lvl2pPr marL="742950" indent="-285750" eaLnBrk="0" hangingPunct="0">
              <a:defRPr sz="2000">
                <a:solidFill>
                  <a:srgbClr val="003399"/>
                </a:solidFill>
                <a:latin typeface="Arial" pitchFamily="34" charset="0"/>
                <a:ea typeface="ＭＳ Ｐゴシック" pitchFamily="34" charset="-128"/>
              </a:defRPr>
            </a:lvl2pPr>
            <a:lvl3pPr marL="1143000" indent="-228600" eaLnBrk="0" hangingPunct="0">
              <a:defRPr sz="2000">
                <a:solidFill>
                  <a:srgbClr val="003399"/>
                </a:solidFill>
                <a:latin typeface="Arial" pitchFamily="34" charset="0"/>
                <a:ea typeface="ＭＳ Ｐゴシック" pitchFamily="34" charset="-128"/>
              </a:defRPr>
            </a:lvl3pPr>
            <a:lvl4pPr marL="1600200" indent="-228600" eaLnBrk="0" hangingPunct="0">
              <a:defRPr sz="2000">
                <a:solidFill>
                  <a:srgbClr val="003399"/>
                </a:solidFill>
                <a:latin typeface="Arial" pitchFamily="34" charset="0"/>
                <a:ea typeface="ＭＳ Ｐゴシック" pitchFamily="34" charset="-128"/>
              </a:defRPr>
            </a:lvl4pPr>
            <a:lvl5pPr marL="2057400" indent="-228600" eaLnBrk="0" hangingPunct="0">
              <a:defRPr sz="2000">
                <a:solidFill>
                  <a:srgbClr val="003399"/>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003399"/>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003399"/>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003399"/>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003399"/>
                </a:solidFill>
                <a:latin typeface="Arial" pitchFamily="34" charset="0"/>
                <a:ea typeface="ＭＳ Ｐゴシック" pitchFamily="34" charset="-128"/>
              </a:defRPr>
            </a:lvl9pPr>
          </a:lstStyle>
          <a:p>
            <a:pPr algn="r" eaLnBrk="1" hangingPunct="1">
              <a:lnSpc>
                <a:spcPct val="110000"/>
              </a:lnSpc>
              <a:spcBef>
                <a:spcPct val="20000"/>
              </a:spcBef>
              <a:buClr>
                <a:srgbClr val="333399"/>
              </a:buClr>
              <a:buSzPct val="80000"/>
              <a:buFont typeface="Webdings" pitchFamily="18" charset="2"/>
              <a:buNone/>
              <a:defRPr/>
            </a:pPr>
            <a:endParaRPr lang="de-DE" altLang="de-DE"/>
          </a:p>
        </p:txBody>
      </p:sp>
      <p:sp>
        <p:nvSpPr>
          <p:cNvPr id="1032" name="Line 10"/>
          <p:cNvSpPr>
            <a:spLocks noChangeShapeType="1"/>
          </p:cNvSpPr>
          <p:nvPr/>
        </p:nvSpPr>
        <p:spPr bwMode="auto">
          <a:xfrm>
            <a:off x="0" y="6463079"/>
            <a:ext cx="91440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dirty="0"/>
          </a:p>
        </p:txBody>
      </p:sp>
      <p:pic>
        <p:nvPicPr>
          <p:cNvPr id="1033" name="Picture 15" descr="TU_Logo_90_HKS4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524750" y="242888"/>
            <a:ext cx="14493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A987BF3C-4422-0ABC-8A65-E2886169171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43C97FD-72C7-4C51-9020-5131B0C1B598}" type="datetime1">
              <a:rPr lang="en-US" smtClean="0"/>
              <a:t>2/14/2025</a:t>
            </a:fld>
            <a:endParaRPr lang="en-US"/>
          </a:p>
        </p:txBody>
      </p:sp>
      <p:sp>
        <p:nvSpPr>
          <p:cNvPr id="6" name="Slide Number Placeholder 5">
            <a:extLst>
              <a:ext uri="{FF2B5EF4-FFF2-40B4-BE49-F238E27FC236}">
                <a16:creationId xmlns:a16="http://schemas.microsoft.com/office/drawing/2014/main" id="{46D8F785-1E15-9D13-941B-79C838160C4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97313F-D866-4554-955F-25FA0D5B9080}" type="slidenum">
              <a:rPr lang="en-US" smtClean="0"/>
              <a:t>‹#›</a:t>
            </a:fld>
            <a:endParaRPr lang="en-US"/>
          </a:p>
        </p:txBody>
      </p:sp>
      <p:sp>
        <p:nvSpPr>
          <p:cNvPr id="7" name="Footer Placeholder 6">
            <a:extLst>
              <a:ext uri="{FF2B5EF4-FFF2-40B4-BE49-F238E27FC236}">
                <a16:creationId xmlns:a16="http://schemas.microsoft.com/office/drawing/2014/main" id="{A4DBCC3B-8A4F-BFBB-32FD-7F81C576DCD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Tree>
    <p:extLst>
      <p:ext uri="{BB962C8B-B14F-4D97-AF65-F5344CB8AC3E}">
        <p14:creationId xmlns:p14="http://schemas.microsoft.com/office/powerpoint/2010/main" val="2726967634"/>
      </p:ext>
    </p:extLst>
  </p:cSld>
  <p:clrMap bg1="lt1" tx1="dk1" bg2="lt2" tx2="dk2" accent1="accent1" accent2="accent2" accent3="accent3" accent4="accent4" accent5="accent5" accent6="accent6" hlink="hlink" folHlink="folHlink"/>
  <p:sldLayoutIdLst>
    <p:sldLayoutId id="2147483766" r:id="rId1"/>
    <p:sldLayoutId id="2147483758" r:id="rId2"/>
    <p:sldLayoutId id="2147483768" r:id="rId3"/>
  </p:sldLayoutIdLst>
  <p:hf hdr="0"/>
  <p:txStyles>
    <p:titleStyle>
      <a:lvl1pPr algn="l" rtl="0" eaLnBrk="0" fontAlgn="base" hangingPunct="0">
        <a:spcBef>
          <a:spcPct val="0"/>
        </a:spcBef>
        <a:spcAft>
          <a:spcPct val="0"/>
        </a:spcAft>
        <a:defRPr sz="3200">
          <a:solidFill>
            <a:srgbClr val="0B2A51"/>
          </a:solidFill>
          <a:latin typeface="+mj-lt"/>
          <a:ea typeface="ＭＳ Ｐゴシック" charset="0"/>
          <a:cs typeface="ＭＳ Ｐゴシック" charset="0"/>
        </a:defRPr>
      </a:lvl1pPr>
      <a:lvl2pPr algn="l" rtl="0" eaLnBrk="0" fontAlgn="base" hangingPunct="0">
        <a:spcBef>
          <a:spcPct val="0"/>
        </a:spcBef>
        <a:spcAft>
          <a:spcPct val="0"/>
        </a:spcAft>
        <a:defRPr sz="3200">
          <a:solidFill>
            <a:srgbClr val="0B2A51"/>
          </a:solidFill>
          <a:latin typeface="Arial" charset="0"/>
          <a:ea typeface="ＭＳ Ｐゴシック" charset="0"/>
          <a:cs typeface="ＭＳ Ｐゴシック" charset="0"/>
        </a:defRPr>
      </a:lvl2pPr>
      <a:lvl3pPr algn="l" rtl="0" eaLnBrk="0" fontAlgn="base" hangingPunct="0">
        <a:spcBef>
          <a:spcPct val="0"/>
        </a:spcBef>
        <a:spcAft>
          <a:spcPct val="0"/>
        </a:spcAft>
        <a:defRPr sz="3200">
          <a:solidFill>
            <a:srgbClr val="0B2A51"/>
          </a:solidFill>
          <a:latin typeface="Arial" charset="0"/>
          <a:ea typeface="ＭＳ Ｐゴシック" charset="0"/>
          <a:cs typeface="ＭＳ Ｐゴシック" charset="0"/>
        </a:defRPr>
      </a:lvl3pPr>
      <a:lvl4pPr algn="l" rtl="0" eaLnBrk="0" fontAlgn="base" hangingPunct="0">
        <a:spcBef>
          <a:spcPct val="0"/>
        </a:spcBef>
        <a:spcAft>
          <a:spcPct val="0"/>
        </a:spcAft>
        <a:defRPr sz="3200">
          <a:solidFill>
            <a:srgbClr val="0B2A51"/>
          </a:solidFill>
          <a:latin typeface="Arial" charset="0"/>
          <a:ea typeface="ＭＳ Ｐゴシック" charset="0"/>
          <a:cs typeface="ＭＳ Ｐゴシック" charset="0"/>
        </a:defRPr>
      </a:lvl4pPr>
      <a:lvl5pPr algn="l" rtl="0" eaLnBrk="0" fontAlgn="base" hangingPunct="0">
        <a:spcBef>
          <a:spcPct val="0"/>
        </a:spcBef>
        <a:spcAft>
          <a:spcPct val="0"/>
        </a:spcAft>
        <a:defRPr sz="3200">
          <a:solidFill>
            <a:srgbClr val="0B2A51"/>
          </a:solidFill>
          <a:latin typeface="Arial" charset="0"/>
          <a:ea typeface="ＭＳ Ｐゴシック" charset="0"/>
          <a:cs typeface="ＭＳ Ｐゴシック" charset="0"/>
        </a:defRPr>
      </a:lvl5pPr>
      <a:lvl6pPr marL="457200" algn="l" rtl="0" fontAlgn="base">
        <a:spcBef>
          <a:spcPct val="0"/>
        </a:spcBef>
        <a:spcAft>
          <a:spcPct val="0"/>
        </a:spcAft>
        <a:defRPr sz="3200">
          <a:solidFill>
            <a:srgbClr val="0B2A51"/>
          </a:solidFill>
          <a:latin typeface="Arial" charset="0"/>
        </a:defRPr>
      </a:lvl6pPr>
      <a:lvl7pPr marL="914400" algn="l" rtl="0" fontAlgn="base">
        <a:spcBef>
          <a:spcPct val="0"/>
        </a:spcBef>
        <a:spcAft>
          <a:spcPct val="0"/>
        </a:spcAft>
        <a:defRPr sz="3200">
          <a:solidFill>
            <a:srgbClr val="0B2A51"/>
          </a:solidFill>
          <a:latin typeface="Arial" charset="0"/>
        </a:defRPr>
      </a:lvl7pPr>
      <a:lvl8pPr marL="1371600" algn="l" rtl="0" fontAlgn="base">
        <a:spcBef>
          <a:spcPct val="0"/>
        </a:spcBef>
        <a:spcAft>
          <a:spcPct val="0"/>
        </a:spcAft>
        <a:defRPr sz="3200">
          <a:solidFill>
            <a:srgbClr val="0B2A51"/>
          </a:solidFill>
          <a:latin typeface="Arial" charset="0"/>
        </a:defRPr>
      </a:lvl8pPr>
      <a:lvl9pPr marL="1828800" algn="l" rtl="0" fontAlgn="base">
        <a:spcBef>
          <a:spcPct val="0"/>
        </a:spcBef>
        <a:spcAft>
          <a:spcPct val="0"/>
        </a:spcAft>
        <a:defRPr sz="3200">
          <a:solidFill>
            <a:srgbClr val="0B2A51"/>
          </a:solidFill>
          <a:latin typeface="Arial"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400">
          <a:solidFill>
            <a:srgbClr val="0B2A5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SzPct val="70000"/>
        <a:buFont typeface="Wingdings" panose="05000000000000000000" pitchFamily="2" charset="2"/>
        <a:buChar char="q"/>
        <a:defRPr sz="2000">
          <a:solidFill>
            <a:srgbClr val="0B2A51"/>
          </a:solidFill>
          <a:latin typeface="+mn-lt"/>
          <a:ea typeface="ＭＳ Ｐゴシック" charset="0"/>
        </a:defRPr>
      </a:lvl2pPr>
      <a:lvl3pPr marL="1143000" indent="-228600" algn="l" rtl="0" eaLnBrk="0" fontAlgn="base" hangingPunct="0">
        <a:spcBef>
          <a:spcPct val="20000"/>
        </a:spcBef>
        <a:spcAft>
          <a:spcPct val="0"/>
        </a:spcAft>
        <a:buFont typeface="Wingdings" panose="05000000000000000000" pitchFamily="2" charset="2"/>
        <a:buChar char="§"/>
        <a:defRPr sz="1800">
          <a:solidFill>
            <a:srgbClr val="0B2A51"/>
          </a:solidFill>
          <a:latin typeface="+mn-lt"/>
          <a:ea typeface="ＭＳ Ｐゴシック" charset="0"/>
        </a:defRPr>
      </a:lvl3pPr>
      <a:lvl4pPr marL="1600200" indent="-228600" algn="l" rtl="0" eaLnBrk="0" fontAlgn="base" hangingPunct="0">
        <a:spcBef>
          <a:spcPct val="20000"/>
        </a:spcBef>
        <a:spcAft>
          <a:spcPct val="0"/>
        </a:spcAft>
        <a:buChar char="–"/>
        <a:defRPr sz="1800">
          <a:solidFill>
            <a:srgbClr val="0B2A51"/>
          </a:solidFill>
          <a:latin typeface="+mn-lt"/>
          <a:ea typeface="ＭＳ Ｐゴシック" charset="0"/>
        </a:defRPr>
      </a:lvl4pPr>
      <a:lvl5pPr marL="2057400" indent="-228600" algn="l" rtl="0" eaLnBrk="0" fontAlgn="base" hangingPunct="0">
        <a:spcBef>
          <a:spcPct val="20000"/>
        </a:spcBef>
        <a:spcAft>
          <a:spcPct val="0"/>
        </a:spcAft>
        <a:buChar char="»"/>
        <a:defRPr sz="1800">
          <a:solidFill>
            <a:srgbClr val="0B2A51"/>
          </a:solidFill>
          <a:latin typeface="+mn-lt"/>
          <a:ea typeface="ＭＳ Ｐゴシック" charset="0"/>
        </a:defRPr>
      </a:lvl5pPr>
      <a:lvl6pPr marL="2514600" indent="-228600" algn="l" rtl="0" fontAlgn="base">
        <a:spcBef>
          <a:spcPct val="20000"/>
        </a:spcBef>
        <a:spcAft>
          <a:spcPct val="0"/>
        </a:spcAft>
        <a:buChar char="»"/>
        <a:defRPr>
          <a:solidFill>
            <a:srgbClr val="0B2A51"/>
          </a:solidFill>
          <a:latin typeface="+mn-lt"/>
        </a:defRPr>
      </a:lvl6pPr>
      <a:lvl7pPr marL="2971800" indent="-228600" algn="l" rtl="0" fontAlgn="base">
        <a:spcBef>
          <a:spcPct val="20000"/>
        </a:spcBef>
        <a:spcAft>
          <a:spcPct val="0"/>
        </a:spcAft>
        <a:buChar char="»"/>
        <a:defRPr>
          <a:solidFill>
            <a:srgbClr val="0B2A51"/>
          </a:solidFill>
          <a:latin typeface="+mn-lt"/>
        </a:defRPr>
      </a:lvl7pPr>
      <a:lvl8pPr marL="3429000" indent="-228600" algn="l" rtl="0" fontAlgn="base">
        <a:spcBef>
          <a:spcPct val="20000"/>
        </a:spcBef>
        <a:spcAft>
          <a:spcPct val="0"/>
        </a:spcAft>
        <a:buChar char="»"/>
        <a:defRPr>
          <a:solidFill>
            <a:srgbClr val="0B2A51"/>
          </a:solidFill>
          <a:latin typeface="+mn-lt"/>
        </a:defRPr>
      </a:lvl8pPr>
      <a:lvl9pPr marL="3886200" indent="-228600" algn="l" rtl="0" fontAlgn="base">
        <a:spcBef>
          <a:spcPct val="20000"/>
        </a:spcBef>
        <a:spcAft>
          <a:spcPct val="0"/>
        </a:spcAft>
        <a:buChar char="»"/>
        <a:defRPr>
          <a:solidFill>
            <a:srgbClr val="0B2A5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6.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slide" Target="slide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2A51"/>
        </a:solidFill>
        <a:effectLst/>
      </p:bgPr>
    </p:bg>
    <p:spTree>
      <p:nvGrpSpPr>
        <p:cNvPr id="1" name=""/>
        <p:cNvGrpSpPr/>
        <p:nvPr/>
      </p:nvGrpSpPr>
      <p:grpSpPr>
        <a:xfrm>
          <a:off x="0" y="0"/>
          <a:ext cx="0" cy="0"/>
          <a:chOff x="0" y="0"/>
          <a:chExt cx="0" cy="0"/>
        </a:xfrm>
      </p:grpSpPr>
      <p:sp>
        <p:nvSpPr>
          <p:cNvPr id="4100" name="Textfeld 2"/>
          <p:cNvSpPr txBox="1">
            <a:spLocks noChangeArrowheads="1"/>
          </p:cNvSpPr>
          <p:nvPr/>
        </p:nvSpPr>
        <p:spPr bwMode="auto">
          <a:xfrm>
            <a:off x="882000" y="2395179"/>
            <a:ext cx="7380000" cy="137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1427" tIns="45714" rIns="91427" bIns="45714">
            <a:spAutoFit/>
          </a:bodyPr>
          <a:lstStyle>
            <a:lvl1pPr eaLnBrk="0" hangingPunct="0">
              <a:lnSpc>
                <a:spcPct val="110000"/>
              </a:lnSpc>
              <a:spcBef>
                <a:spcPct val="20000"/>
              </a:spcBef>
              <a:buClr>
                <a:srgbClr val="333399"/>
              </a:buClr>
              <a:buSzPct val="80000"/>
              <a:buFont typeface="Webdings" pitchFamily="18" charset="2"/>
              <a:defRPr sz="2000" b="1">
                <a:solidFill>
                  <a:srgbClr val="003399"/>
                </a:solidFill>
                <a:latin typeface="Arial" charset="0"/>
              </a:defRPr>
            </a:lvl1pPr>
            <a:lvl2pPr marL="742950" indent="-285750" eaLnBrk="0" hangingPunct="0">
              <a:lnSpc>
                <a:spcPct val="110000"/>
              </a:lnSpc>
              <a:spcBef>
                <a:spcPct val="20000"/>
              </a:spcBef>
              <a:buClr>
                <a:srgbClr val="333399"/>
              </a:buClr>
              <a:buSzPct val="80000"/>
              <a:buFont typeface="Webdings" pitchFamily="18" charset="2"/>
              <a:defRPr sz="2000" b="1">
                <a:solidFill>
                  <a:srgbClr val="003399"/>
                </a:solidFill>
                <a:latin typeface="Arial" charset="0"/>
              </a:defRPr>
            </a:lvl2pPr>
            <a:lvl3pPr marL="1143000" indent="-228600" eaLnBrk="0" hangingPunct="0">
              <a:lnSpc>
                <a:spcPct val="110000"/>
              </a:lnSpc>
              <a:spcBef>
                <a:spcPct val="20000"/>
              </a:spcBef>
              <a:buClr>
                <a:srgbClr val="333399"/>
              </a:buClr>
              <a:buSzPct val="80000"/>
              <a:buFont typeface="Webdings" pitchFamily="18" charset="2"/>
              <a:defRPr sz="2000" b="1">
                <a:solidFill>
                  <a:srgbClr val="003399"/>
                </a:solidFill>
                <a:latin typeface="Arial" charset="0"/>
              </a:defRPr>
            </a:lvl3pPr>
            <a:lvl4pPr marL="1600200" indent="-228600" eaLnBrk="0" hangingPunct="0">
              <a:lnSpc>
                <a:spcPct val="110000"/>
              </a:lnSpc>
              <a:spcBef>
                <a:spcPct val="20000"/>
              </a:spcBef>
              <a:buClr>
                <a:srgbClr val="333399"/>
              </a:buClr>
              <a:buSzPct val="80000"/>
              <a:buFont typeface="Webdings" pitchFamily="18" charset="2"/>
              <a:defRPr sz="2000" b="1">
                <a:solidFill>
                  <a:srgbClr val="003399"/>
                </a:solidFill>
                <a:latin typeface="Arial" charset="0"/>
              </a:defRPr>
            </a:lvl4pPr>
            <a:lvl5pPr marL="2057400" indent="-228600" eaLnBrk="0" hangingPunct="0">
              <a:lnSpc>
                <a:spcPct val="110000"/>
              </a:lnSpc>
              <a:spcBef>
                <a:spcPct val="20000"/>
              </a:spcBef>
              <a:buClr>
                <a:srgbClr val="333399"/>
              </a:buClr>
              <a:buSzPct val="80000"/>
              <a:buFont typeface="Webdings" pitchFamily="18" charset="2"/>
              <a:defRPr sz="2000" b="1">
                <a:solidFill>
                  <a:srgbClr val="003399"/>
                </a:solidFill>
                <a:latin typeface="Arial" charset="0"/>
              </a:defRPr>
            </a:lvl5pPr>
            <a:lvl6pPr marL="2514600" indent="-228600" eaLnBrk="0" fontAlgn="base" hangingPunct="0">
              <a:lnSpc>
                <a:spcPct val="110000"/>
              </a:lnSpc>
              <a:spcBef>
                <a:spcPct val="20000"/>
              </a:spcBef>
              <a:spcAft>
                <a:spcPct val="0"/>
              </a:spcAft>
              <a:buClr>
                <a:srgbClr val="333399"/>
              </a:buClr>
              <a:buSzPct val="80000"/>
              <a:buFont typeface="Webdings" pitchFamily="18" charset="2"/>
              <a:defRPr sz="2000" b="1">
                <a:solidFill>
                  <a:srgbClr val="003399"/>
                </a:solidFill>
                <a:latin typeface="Arial" charset="0"/>
              </a:defRPr>
            </a:lvl6pPr>
            <a:lvl7pPr marL="2971800" indent="-228600" eaLnBrk="0" fontAlgn="base" hangingPunct="0">
              <a:lnSpc>
                <a:spcPct val="110000"/>
              </a:lnSpc>
              <a:spcBef>
                <a:spcPct val="20000"/>
              </a:spcBef>
              <a:spcAft>
                <a:spcPct val="0"/>
              </a:spcAft>
              <a:buClr>
                <a:srgbClr val="333399"/>
              </a:buClr>
              <a:buSzPct val="80000"/>
              <a:buFont typeface="Webdings" pitchFamily="18" charset="2"/>
              <a:defRPr sz="2000" b="1">
                <a:solidFill>
                  <a:srgbClr val="003399"/>
                </a:solidFill>
                <a:latin typeface="Arial" charset="0"/>
              </a:defRPr>
            </a:lvl7pPr>
            <a:lvl8pPr marL="3429000" indent="-228600" eaLnBrk="0" fontAlgn="base" hangingPunct="0">
              <a:lnSpc>
                <a:spcPct val="110000"/>
              </a:lnSpc>
              <a:spcBef>
                <a:spcPct val="20000"/>
              </a:spcBef>
              <a:spcAft>
                <a:spcPct val="0"/>
              </a:spcAft>
              <a:buClr>
                <a:srgbClr val="333399"/>
              </a:buClr>
              <a:buSzPct val="80000"/>
              <a:buFont typeface="Webdings" pitchFamily="18" charset="2"/>
              <a:defRPr sz="2000" b="1">
                <a:solidFill>
                  <a:srgbClr val="003399"/>
                </a:solidFill>
                <a:latin typeface="Arial" charset="0"/>
              </a:defRPr>
            </a:lvl8pPr>
            <a:lvl9pPr marL="3886200" indent="-228600" eaLnBrk="0" fontAlgn="base" hangingPunct="0">
              <a:lnSpc>
                <a:spcPct val="110000"/>
              </a:lnSpc>
              <a:spcBef>
                <a:spcPct val="20000"/>
              </a:spcBef>
              <a:spcAft>
                <a:spcPct val="0"/>
              </a:spcAft>
              <a:buClr>
                <a:srgbClr val="333399"/>
              </a:buClr>
              <a:buSzPct val="80000"/>
              <a:buFont typeface="Webdings" pitchFamily="18" charset="2"/>
              <a:defRPr sz="2000" b="1">
                <a:solidFill>
                  <a:srgbClr val="003399"/>
                </a:solidFill>
                <a:latin typeface="Arial" charset="0"/>
              </a:defRPr>
            </a:lvl9pPr>
          </a:lstStyle>
          <a:p>
            <a:pPr algn="ctr" eaLnBrk="1" hangingPunct="1">
              <a:spcBef>
                <a:spcPct val="50000"/>
              </a:spcBef>
            </a:pPr>
            <a:r>
              <a:rPr lang="en-US" altLang="de-DE" sz="3200" dirty="0">
                <a:solidFill>
                  <a:schemeClr val="bg1"/>
                </a:solidFill>
                <a:ea typeface="ＭＳ Ｐゴシック" pitchFamily="34" charset="-128"/>
              </a:rPr>
              <a:t>Numerical Modelling </a:t>
            </a:r>
            <a:r>
              <a:rPr lang="en-US" altLang="zh-CN" sz="3200" dirty="0">
                <a:solidFill>
                  <a:schemeClr val="bg1"/>
                </a:solidFill>
                <a:ea typeface="ＭＳ Ｐゴシック" pitchFamily="34" charset="-128"/>
              </a:rPr>
              <a:t>of</a:t>
            </a:r>
            <a:r>
              <a:rPr lang="de-DE" altLang="zh-CN" sz="3200" dirty="0">
                <a:solidFill>
                  <a:schemeClr val="bg1"/>
                </a:solidFill>
                <a:ea typeface="ＭＳ Ｐゴシック" pitchFamily="34" charset="-128"/>
              </a:rPr>
              <a:t> SOI</a:t>
            </a:r>
            <a:endParaRPr lang="en-US" sz="4400" dirty="0"/>
          </a:p>
          <a:p>
            <a:pPr algn="ctr" eaLnBrk="1" hangingPunct="1">
              <a:spcBef>
                <a:spcPct val="50000"/>
              </a:spcBef>
            </a:pPr>
            <a:r>
              <a:rPr lang="en-US" altLang="de-DE" sz="3200" dirty="0">
                <a:solidFill>
                  <a:schemeClr val="bg1"/>
                </a:solidFill>
                <a:ea typeface="ＭＳ Ｐゴシック" pitchFamily="34" charset="-128"/>
              </a:rPr>
              <a:t>Integrated </a:t>
            </a:r>
            <a:r>
              <a:rPr lang="en-US" altLang="de-DE" sz="3200" dirty="0" err="1">
                <a:solidFill>
                  <a:schemeClr val="bg1"/>
                </a:solidFill>
                <a:ea typeface="ＭＳ Ｐゴシック" pitchFamily="34" charset="-128"/>
              </a:rPr>
              <a:t>Ising</a:t>
            </a:r>
            <a:r>
              <a:rPr lang="en-US" altLang="de-DE" sz="3200" dirty="0">
                <a:solidFill>
                  <a:schemeClr val="bg1"/>
                </a:solidFill>
                <a:ea typeface="ＭＳ Ｐゴシック" pitchFamily="34" charset="-128"/>
              </a:rPr>
              <a:t> Machine</a:t>
            </a:r>
          </a:p>
        </p:txBody>
      </p:sp>
      <p:sp>
        <p:nvSpPr>
          <p:cNvPr id="5" name="Rechteck 4"/>
          <p:cNvSpPr/>
          <p:nvPr/>
        </p:nvSpPr>
        <p:spPr>
          <a:xfrm>
            <a:off x="1438631" y="3656273"/>
            <a:ext cx="6480000" cy="1413267"/>
          </a:xfrm>
          <a:prstGeom prst="rect">
            <a:avLst/>
          </a:prstGeom>
        </p:spPr>
        <p:txBody>
          <a:bodyPr wrap="none">
            <a:noAutofit/>
          </a:bodyPr>
          <a:lstStyle/>
          <a:p>
            <a:endParaRPr lang="de-DE" sz="1600" b="0" dirty="0">
              <a:solidFill>
                <a:schemeClr val="bg1"/>
              </a:solidFill>
              <a:latin typeface="+mj-lt"/>
            </a:endParaRPr>
          </a:p>
        </p:txBody>
      </p:sp>
      <p:sp>
        <p:nvSpPr>
          <p:cNvPr id="2" name="TextShape 4">
            <a:extLst>
              <a:ext uri="{FF2B5EF4-FFF2-40B4-BE49-F238E27FC236}">
                <a16:creationId xmlns:a16="http://schemas.microsoft.com/office/drawing/2014/main" id="{03CD2459-68F3-777F-FC0E-40148AFF391F}"/>
              </a:ext>
            </a:extLst>
          </p:cNvPr>
          <p:cNvSpPr txBox="1"/>
          <p:nvPr/>
        </p:nvSpPr>
        <p:spPr>
          <a:xfrm>
            <a:off x="1438631" y="4347251"/>
            <a:ext cx="983160" cy="245880"/>
          </a:xfrm>
          <a:prstGeom prst="rect">
            <a:avLst/>
          </a:prstGeom>
          <a:noFill/>
          <a:ln>
            <a:noFill/>
          </a:ln>
        </p:spPr>
        <p:txBody>
          <a:bodyPr lIns="0" tIns="0" rIns="0" bIns="0">
            <a:noAutofit/>
          </a:bodyPr>
          <a:lstStyle/>
          <a:p>
            <a:pPr>
              <a:lnSpc>
                <a:spcPct val="100000"/>
              </a:lnSpc>
            </a:pPr>
            <a:r>
              <a:rPr lang="de-DE" sz="1600" b="1" strike="noStrike" spc="-1" dirty="0" err="1">
                <a:solidFill>
                  <a:srgbClr val="FFFFFF"/>
                </a:solidFill>
                <a:latin typeface="Open Sans"/>
              </a:rPr>
              <a:t>Yanxia</a:t>
            </a:r>
            <a:r>
              <a:rPr lang="de-DE" sz="1600" b="1" strike="noStrike" spc="-1" dirty="0">
                <a:solidFill>
                  <a:srgbClr val="FFFFFF"/>
                </a:solidFill>
                <a:latin typeface="Open Sans"/>
              </a:rPr>
              <a:t> Lu</a:t>
            </a:r>
            <a:endParaRPr lang="de-DE" sz="1600" b="1" strike="noStrike" spc="-1" dirty="0">
              <a:solidFill>
                <a:srgbClr val="00305D"/>
              </a:solidFill>
              <a:latin typeface="Open Sans"/>
            </a:endParaRPr>
          </a:p>
        </p:txBody>
      </p:sp>
      <p:sp>
        <p:nvSpPr>
          <p:cNvPr id="4" name="TextShape 5">
            <a:extLst>
              <a:ext uri="{FF2B5EF4-FFF2-40B4-BE49-F238E27FC236}">
                <a16:creationId xmlns:a16="http://schemas.microsoft.com/office/drawing/2014/main" id="{352C5709-8BDC-6CDF-11F9-A68AE3BD6AFF}"/>
              </a:ext>
            </a:extLst>
          </p:cNvPr>
          <p:cNvSpPr txBox="1"/>
          <p:nvPr/>
        </p:nvSpPr>
        <p:spPr>
          <a:xfrm>
            <a:off x="1438631" y="4633091"/>
            <a:ext cx="4993560" cy="245880"/>
          </a:xfrm>
          <a:prstGeom prst="rect">
            <a:avLst/>
          </a:prstGeom>
          <a:noFill/>
          <a:ln>
            <a:noFill/>
          </a:ln>
        </p:spPr>
        <p:txBody>
          <a:bodyPr lIns="0" tIns="0" rIns="0" bIns="0">
            <a:noAutofit/>
          </a:bodyPr>
          <a:lstStyle/>
          <a:p>
            <a:pPr>
              <a:lnSpc>
                <a:spcPct val="100000"/>
              </a:lnSpc>
            </a:pPr>
            <a:r>
              <a:rPr lang="de-DE" sz="1600" b="0" strike="noStrike" spc="-1" dirty="0">
                <a:solidFill>
                  <a:srgbClr val="FFFFFF"/>
                </a:solidFill>
                <a:latin typeface="Open Sans"/>
              </a:rPr>
              <a:t>Chair </a:t>
            </a:r>
            <a:r>
              <a:rPr lang="de-DE" sz="1600" b="0" strike="noStrike" spc="-1" dirty="0" err="1">
                <a:solidFill>
                  <a:srgbClr val="FFFFFF"/>
                </a:solidFill>
                <a:latin typeface="Open Sans"/>
              </a:rPr>
              <a:t>of</a:t>
            </a:r>
            <a:r>
              <a:rPr lang="de-DE" sz="1600" b="0" strike="noStrike" spc="-1" dirty="0">
                <a:solidFill>
                  <a:srgbClr val="FFFFFF"/>
                </a:solidFill>
                <a:latin typeface="Open Sans"/>
              </a:rPr>
              <a:t> Radio </a:t>
            </a:r>
            <a:r>
              <a:rPr lang="de-DE" sz="1600" b="0" strike="noStrike" spc="-1" dirty="0" err="1">
                <a:solidFill>
                  <a:srgbClr val="FFFFFF"/>
                </a:solidFill>
                <a:latin typeface="Open Sans"/>
              </a:rPr>
              <a:t>Frequency</a:t>
            </a:r>
            <a:r>
              <a:rPr lang="de-DE" sz="1600" b="0" strike="noStrike" spc="-1" dirty="0">
                <a:solidFill>
                  <a:srgbClr val="FFFFFF"/>
                </a:solidFill>
                <a:latin typeface="Open Sans"/>
              </a:rPr>
              <a:t> and </a:t>
            </a:r>
            <a:r>
              <a:rPr lang="de-DE" sz="1600" b="0" strike="noStrike" spc="-1" dirty="0" err="1">
                <a:solidFill>
                  <a:srgbClr val="FFFFFF"/>
                </a:solidFill>
                <a:latin typeface="Open Sans"/>
              </a:rPr>
              <a:t>Photonics</a:t>
            </a:r>
            <a:r>
              <a:rPr lang="de-DE" sz="1600" b="0" strike="noStrike" spc="-1" dirty="0">
                <a:solidFill>
                  <a:srgbClr val="FFFFFF"/>
                </a:solidFill>
                <a:latin typeface="Open Sans"/>
              </a:rPr>
              <a:t> Engineering</a:t>
            </a:r>
            <a:endParaRPr lang="de-DE" sz="1600" b="1" strike="noStrike" spc="-1" dirty="0">
              <a:solidFill>
                <a:srgbClr val="00305D"/>
              </a:solidFill>
              <a:latin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301CFF1-A5CF-102C-74BC-B8946E4D6CE7}"/>
                  </a:ext>
                </a:extLst>
              </p:cNvPr>
              <p:cNvSpPr>
                <a:spLocks noGrp="1"/>
              </p:cNvSpPr>
              <p:nvPr>
                <p:ph idx="1"/>
              </p:nvPr>
            </p:nvSpPr>
            <p:spPr/>
            <p:txBody>
              <a:bodyPr/>
              <a:lstStyle/>
              <a:p>
                <a:pPr algn="just"/>
                <a:r>
                  <a:rPr lang="en-US" sz="2200" dirty="0"/>
                  <a:t>After the introduction of two photon absorption (TPA) and free carrier effect (FCE), the dynamics of mode amplitude and carrier density are:</a:t>
                </a:r>
                <a:endParaRPr lang="de-DE" sz="2200" dirty="0"/>
              </a:p>
              <a:p>
                <a:pPr lvl="1"/>
                <a14:m>
                  <m:oMath xmlns:m="http://schemas.openxmlformats.org/officeDocument/2006/math">
                    <m:f>
                      <m:fPr>
                        <m:ctrlPr>
                          <a:rPr lang="de-DE" sz="2400" i="1" dirty="0" smtClean="0">
                            <a:solidFill>
                              <a:srgbClr val="19375B"/>
                            </a:solidFill>
                            <a:latin typeface="Cambria Math" panose="02040503050406030204" pitchFamily="18" charset="0"/>
                          </a:rPr>
                        </m:ctrlPr>
                      </m:fPr>
                      <m:num>
                        <m:r>
                          <a:rPr lang="de-DE" sz="2400" dirty="0">
                            <a:solidFill>
                              <a:srgbClr val="19375B"/>
                            </a:solidFill>
                            <a:latin typeface="Cambria Math" panose="02040503050406030204" pitchFamily="18" charset="0"/>
                          </a:rPr>
                          <m:t>𝜕</m:t>
                        </m:r>
                        <m:r>
                          <a:rPr lang="de-DE" sz="2400" b="0" i="1" dirty="0" smtClean="0">
                            <a:solidFill>
                              <a:srgbClr val="19375B"/>
                            </a:solidFill>
                            <a:latin typeface="Cambria Math" panose="02040503050406030204" pitchFamily="18" charset="0"/>
                          </a:rPr>
                          <m:t>𝑧</m:t>
                        </m:r>
                      </m:num>
                      <m:den>
                        <m:r>
                          <a:rPr lang="de-DE" sz="2400" dirty="0">
                            <a:solidFill>
                              <a:srgbClr val="19375B"/>
                            </a:solidFill>
                            <a:latin typeface="Cambria Math" panose="02040503050406030204" pitchFamily="18" charset="0"/>
                          </a:rPr>
                          <m:t>𝜕</m:t>
                        </m:r>
                        <m:r>
                          <a:rPr lang="de-DE" sz="2400" i="1" dirty="0">
                            <a:solidFill>
                              <a:srgbClr val="19375B"/>
                            </a:solidFill>
                            <a:latin typeface="Cambria Math" panose="02040503050406030204" pitchFamily="18" charset="0"/>
                          </a:rPr>
                          <m:t>𝑡</m:t>
                        </m:r>
                      </m:den>
                    </m:f>
                    <m:r>
                      <a:rPr lang="de-DE" sz="2400" b="0" i="1" dirty="0" smtClean="0">
                        <a:solidFill>
                          <a:srgbClr val="19375B"/>
                        </a:solidFill>
                        <a:latin typeface="Cambria Math" panose="02040503050406030204" pitchFamily="18" charset="0"/>
                      </a:rPr>
                      <m:t>=</m:t>
                    </m:r>
                    <m:r>
                      <a:rPr lang="de-DE" sz="2400" i="0" dirty="0">
                        <a:solidFill>
                          <a:srgbClr val="19375B"/>
                        </a:solidFill>
                        <a:latin typeface="Cambria Math" panose="02040503050406030204" pitchFamily="18" charset="0"/>
                      </a:rPr>
                      <m:t>−</m:t>
                    </m:r>
                    <m:d>
                      <m:dPr>
                        <m:begChr m:val="["/>
                        <m:endChr m:val="]"/>
                        <m:ctrlPr>
                          <a:rPr lang="de-DE" sz="2400" i="1" dirty="0">
                            <a:solidFill>
                              <a:srgbClr val="19375B"/>
                            </a:solidFill>
                            <a:latin typeface="Cambria Math" panose="02040503050406030204" pitchFamily="18" charset="0"/>
                          </a:rPr>
                        </m:ctrlPr>
                      </m:dPr>
                      <m:e>
                        <m:f>
                          <m:fPr>
                            <m:ctrlPr>
                              <a:rPr lang="de-DE" sz="2400" i="1" dirty="0">
                                <a:solidFill>
                                  <a:srgbClr val="19375B"/>
                                </a:solidFill>
                                <a:latin typeface="Cambria Math" panose="02040503050406030204" pitchFamily="18" charset="0"/>
                              </a:rPr>
                            </m:ctrlPr>
                          </m:fPr>
                          <m:num>
                            <m:sSub>
                              <m:sSubPr>
                                <m:ctrlPr>
                                  <a:rPr lang="de-DE" sz="2400" i="1" dirty="0">
                                    <a:solidFill>
                                      <a:srgbClr val="19375B"/>
                                    </a:solidFill>
                                    <a:latin typeface="Cambria Math" panose="02040503050406030204" pitchFamily="18" charset="0"/>
                                  </a:rPr>
                                </m:ctrlPr>
                              </m:sSubPr>
                              <m:e>
                                <m:r>
                                  <a:rPr lang="de-DE" sz="2400" i="1" dirty="0">
                                    <a:solidFill>
                                      <a:srgbClr val="19375B"/>
                                    </a:solidFill>
                                    <a:latin typeface="Cambria Math" panose="02040503050406030204" pitchFamily="18" charset="0"/>
                                  </a:rPr>
                                  <m:t>𝑘</m:t>
                                </m:r>
                              </m:e>
                              <m:sub>
                                <m:r>
                                  <a:rPr lang="de-DE" sz="2400" i="1" dirty="0">
                                    <a:solidFill>
                                      <a:srgbClr val="19375B"/>
                                    </a:solidFill>
                                    <a:latin typeface="Cambria Math" panose="02040503050406030204" pitchFamily="18" charset="0"/>
                                  </a:rPr>
                                  <m:t>𝑇</m:t>
                                </m:r>
                              </m:sub>
                            </m:sSub>
                          </m:num>
                          <m:den>
                            <m:r>
                              <a:rPr lang="de-DE" sz="2400" i="0" dirty="0">
                                <a:solidFill>
                                  <a:srgbClr val="19375B"/>
                                </a:solidFill>
                                <a:latin typeface="Cambria Math" panose="02040503050406030204" pitchFamily="18" charset="0"/>
                              </a:rPr>
                              <m:t>2</m:t>
                            </m:r>
                          </m:den>
                        </m:f>
                        <m:r>
                          <a:rPr lang="de-DE" sz="2400" i="0" dirty="0">
                            <a:solidFill>
                              <a:srgbClr val="19375B"/>
                            </a:solidFill>
                            <a:latin typeface="Cambria Math" panose="02040503050406030204" pitchFamily="18" charset="0"/>
                          </a:rPr>
                          <m:t>+</m:t>
                        </m:r>
                        <m:r>
                          <a:rPr lang="de-DE" sz="2400" b="0" i="0" dirty="0">
                            <a:solidFill>
                              <a:srgbClr val="19375B"/>
                            </a:solidFill>
                            <a:latin typeface="Cambria Math" panose="02040503050406030204" pitchFamily="18" charset="0"/>
                          </a:rPr>
                          <m:t>ⅈ</m:t>
                        </m:r>
                        <m:d>
                          <m:dPr>
                            <m:ctrlPr>
                              <a:rPr lang="de-DE" sz="2400" i="1" dirty="0">
                                <a:solidFill>
                                  <a:srgbClr val="19375B"/>
                                </a:solidFill>
                                <a:latin typeface="Cambria Math" panose="02040503050406030204" pitchFamily="18" charset="0"/>
                              </a:rPr>
                            </m:ctrlPr>
                          </m:dPr>
                          <m:e>
                            <m:r>
                              <m:rPr>
                                <m:sty m:val="p"/>
                              </m:rPr>
                              <a:rPr lang="de-DE" sz="2400" i="0" dirty="0">
                                <a:solidFill>
                                  <a:srgbClr val="19375B"/>
                                </a:solidFill>
                                <a:latin typeface="Cambria Math" panose="02040503050406030204" pitchFamily="18" charset="0"/>
                              </a:rPr>
                              <m:t>Δ</m:t>
                            </m:r>
                            <m:r>
                              <a:rPr lang="de-DE" sz="2400" i="0" dirty="0">
                                <a:solidFill>
                                  <a:srgbClr val="19375B"/>
                                </a:solidFill>
                                <a:latin typeface="Cambria Math" panose="02040503050406030204" pitchFamily="18" charset="0"/>
                              </a:rPr>
                              <m:t>+</m:t>
                            </m:r>
                            <m:r>
                              <a:rPr lang="de-DE" sz="2400" i="1" dirty="0">
                                <a:solidFill>
                                  <a:srgbClr val="19375B"/>
                                </a:solidFill>
                                <a:latin typeface="Cambria Math" panose="02040503050406030204" pitchFamily="18" charset="0"/>
                              </a:rPr>
                              <m:t>𝜒</m:t>
                            </m:r>
                            <m:sSup>
                              <m:sSupPr>
                                <m:ctrlPr>
                                  <a:rPr lang="de-DE" sz="2400" i="1" dirty="0">
                                    <a:solidFill>
                                      <a:srgbClr val="19375B"/>
                                    </a:solidFill>
                                    <a:latin typeface="Cambria Math" panose="02040503050406030204" pitchFamily="18" charset="0"/>
                                  </a:rPr>
                                </m:ctrlPr>
                              </m:sSupPr>
                              <m:e>
                                <m:d>
                                  <m:dPr>
                                    <m:begChr m:val="|"/>
                                    <m:endChr m:val="|"/>
                                    <m:ctrlPr>
                                      <a:rPr lang="de-DE" sz="2400" i="1" dirty="0">
                                        <a:solidFill>
                                          <a:srgbClr val="19375B"/>
                                        </a:solidFill>
                                        <a:latin typeface="Cambria Math" panose="02040503050406030204" pitchFamily="18" charset="0"/>
                                      </a:rPr>
                                    </m:ctrlPr>
                                  </m:dPr>
                                  <m:e>
                                    <m:r>
                                      <a:rPr lang="de-DE" sz="2400" i="1" dirty="0">
                                        <a:solidFill>
                                          <a:srgbClr val="19375B"/>
                                        </a:solidFill>
                                        <a:latin typeface="Cambria Math" panose="02040503050406030204" pitchFamily="18" charset="0"/>
                                      </a:rPr>
                                      <m:t>𝑧</m:t>
                                    </m:r>
                                  </m:e>
                                </m:d>
                              </m:e>
                              <m:sup>
                                <m:r>
                                  <a:rPr lang="de-DE" sz="2400" i="0" dirty="0">
                                    <a:solidFill>
                                      <a:srgbClr val="19375B"/>
                                    </a:solidFill>
                                    <a:latin typeface="Cambria Math" panose="02040503050406030204" pitchFamily="18" charset="0"/>
                                  </a:rPr>
                                  <m:t>2</m:t>
                                </m:r>
                              </m:sup>
                            </m:sSup>
                          </m:e>
                        </m:d>
                      </m:e>
                    </m:d>
                    <m:r>
                      <a:rPr lang="de-DE" sz="2400" i="1" dirty="0">
                        <a:solidFill>
                          <a:srgbClr val="19375B"/>
                        </a:solidFill>
                        <a:latin typeface="Cambria Math" panose="02040503050406030204" pitchFamily="18" charset="0"/>
                      </a:rPr>
                      <m:t>𝑧</m:t>
                    </m:r>
                    <m:r>
                      <a:rPr lang="de-DE" sz="2400" b="0" i="1" dirty="0">
                        <a:solidFill>
                          <a:srgbClr val="19375B"/>
                        </a:solidFill>
                        <a:latin typeface="Cambria Math" panose="02040503050406030204" pitchFamily="18" charset="0"/>
                      </a:rPr>
                      <m:t>−</m:t>
                    </m:r>
                    <m:rad>
                      <m:radPr>
                        <m:degHide m:val="on"/>
                        <m:ctrlPr>
                          <a:rPr lang="de-DE" sz="2400" b="0" i="1" dirty="0">
                            <a:solidFill>
                              <a:srgbClr val="19375B"/>
                            </a:solidFill>
                            <a:latin typeface="Cambria Math" panose="02040503050406030204" pitchFamily="18" charset="0"/>
                          </a:rPr>
                        </m:ctrlPr>
                      </m:radPr>
                      <m:deg/>
                      <m:e>
                        <m:r>
                          <a:rPr lang="de-DE" sz="2400" b="0" i="1" dirty="0">
                            <a:solidFill>
                              <a:srgbClr val="19375B"/>
                            </a:solidFill>
                            <a:latin typeface="Cambria Math" panose="02040503050406030204" pitchFamily="18" charset="0"/>
                          </a:rPr>
                          <m:t>𝑘</m:t>
                        </m:r>
                      </m:e>
                    </m:rad>
                    <m:r>
                      <a:rPr lang="de-DE" sz="2400" b="0" i="1" dirty="0">
                        <a:solidFill>
                          <a:srgbClr val="19375B"/>
                        </a:solidFill>
                        <a:latin typeface="Cambria Math" panose="02040503050406030204" pitchFamily="18" charset="0"/>
                      </a:rPr>
                      <m:t>𝑢</m:t>
                    </m:r>
                  </m:oMath>
                </a14:m>
                <a:r>
                  <a:rPr lang="de-DE" sz="2400" dirty="0">
                    <a:solidFill>
                      <a:srgbClr val="19375B"/>
                    </a:solidFill>
                  </a:rPr>
                  <a:t> </a:t>
                </a:r>
                <a:endParaRPr lang="de-DE" sz="2400" dirty="0">
                  <a:solidFill>
                    <a:srgbClr val="19375B"/>
                  </a:solidFill>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de-DE" sz="2400" b="1" dirty="0" smtClean="0">
                          <a:solidFill>
                            <a:srgbClr val="19375B"/>
                          </a:solidFill>
                          <a:latin typeface="Cambria Math" panose="02040503050406030204" pitchFamily="18" charset="0"/>
                        </a:rPr>
                        <m:t>+ⅈ</m:t>
                      </m:r>
                      <m:d>
                        <m:dPr>
                          <m:ctrlPr>
                            <a:rPr lang="de-DE" sz="2400" b="1" i="1" dirty="0">
                              <a:solidFill>
                                <a:srgbClr val="19375B"/>
                              </a:solidFill>
                              <a:latin typeface="Cambria Math" panose="02040503050406030204" pitchFamily="18" charset="0"/>
                            </a:rPr>
                          </m:ctrlPr>
                        </m:dPr>
                        <m:e>
                          <m:r>
                            <a:rPr lang="de-DE" sz="2400" b="1" i="1" dirty="0">
                              <a:solidFill>
                                <a:srgbClr val="19375B"/>
                              </a:solidFill>
                              <a:latin typeface="Cambria Math" panose="02040503050406030204" pitchFamily="18" charset="0"/>
                            </a:rPr>
                            <m:t>𝒏</m:t>
                          </m:r>
                          <m:r>
                            <a:rPr lang="de-DE" sz="2400" b="1" dirty="0">
                              <a:solidFill>
                                <a:srgbClr val="19375B"/>
                              </a:solidFill>
                              <a:latin typeface="Cambria Math" panose="02040503050406030204" pitchFamily="18" charset="0"/>
                            </a:rPr>
                            <m:t>+</m:t>
                          </m:r>
                          <m:sSub>
                            <m:sSubPr>
                              <m:ctrlPr>
                                <a:rPr lang="de-DE" sz="2400" b="1" i="1" dirty="0">
                                  <a:solidFill>
                                    <a:srgbClr val="19375B"/>
                                  </a:solidFill>
                                  <a:latin typeface="Cambria Math" panose="02040503050406030204" pitchFamily="18" charset="0"/>
                                </a:rPr>
                              </m:ctrlPr>
                            </m:sSubPr>
                            <m:e>
                              <m:r>
                                <a:rPr lang="de-DE" sz="2400" b="1" i="1" dirty="0">
                                  <a:solidFill>
                                    <a:srgbClr val="19375B"/>
                                  </a:solidFill>
                                  <a:latin typeface="Cambria Math" panose="02040503050406030204" pitchFamily="18" charset="0"/>
                                </a:rPr>
                                <m:t>𝝈</m:t>
                              </m:r>
                            </m:e>
                            <m:sub>
                              <m:r>
                                <a:rPr lang="de-DE" sz="2400" b="1" i="1" dirty="0">
                                  <a:solidFill>
                                    <a:srgbClr val="19375B"/>
                                  </a:solidFill>
                                  <a:latin typeface="Cambria Math" panose="02040503050406030204" pitchFamily="18" charset="0"/>
                                </a:rPr>
                                <m:t>𝑭𝑪𝑫</m:t>
                              </m:r>
                            </m:sub>
                          </m:sSub>
                          <m:sSup>
                            <m:sSupPr>
                              <m:ctrlPr>
                                <a:rPr lang="de-DE" sz="2400" b="1" i="1" dirty="0">
                                  <a:solidFill>
                                    <a:srgbClr val="19375B"/>
                                  </a:solidFill>
                                  <a:latin typeface="Cambria Math" panose="02040503050406030204" pitchFamily="18" charset="0"/>
                                </a:rPr>
                              </m:ctrlPr>
                            </m:sSupPr>
                            <m:e>
                              <m:r>
                                <a:rPr lang="de-DE" sz="2400" b="1" i="1" dirty="0">
                                  <a:solidFill>
                                    <a:srgbClr val="19375B"/>
                                  </a:solidFill>
                                  <a:latin typeface="Cambria Math" panose="02040503050406030204" pitchFamily="18" charset="0"/>
                                </a:rPr>
                                <m:t>𝒏</m:t>
                              </m:r>
                            </m:e>
                            <m:sup>
                              <m:r>
                                <a:rPr lang="de-DE" sz="2400" b="1" i="1" dirty="0">
                                  <a:solidFill>
                                    <a:srgbClr val="19375B"/>
                                  </a:solidFill>
                                  <a:latin typeface="Cambria Math" panose="02040503050406030204" pitchFamily="18" charset="0"/>
                                </a:rPr>
                                <m:t>𝟎</m:t>
                              </m:r>
                              <m:r>
                                <a:rPr lang="de-DE" sz="2400" b="1" dirty="0">
                                  <a:solidFill>
                                    <a:srgbClr val="19375B"/>
                                  </a:solidFill>
                                  <a:latin typeface="Cambria Math" panose="02040503050406030204" pitchFamily="18" charset="0"/>
                                </a:rPr>
                                <m:t>,</m:t>
                              </m:r>
                              <m:r>
                                <a:rPr lang="de-DE" sz="2400" b="1" i="1" dirty="0">
                                  <a:solidFill>
                                    <a:srgbClr val="19375B"/>
                                  </a:solidFill>
                                  <a:latin typeface="Cambria Math" panose="02040503050406030204" pitchFamily="18" charset="0"/>
                                </a:rPr>
                                <m:t>𝟖</m:t>
                              </m:r>
                            </m:sup>
                          </m:sSup>
                        </m:e>
                      </m:d>
                      <m:r>
                        <a:rPr lang="de-DE" sz="2400" b="1" i="1" dirty="0">
                          <a:solidFill>
                            <a:srgbClr val="19375B"/>
                          </a:solidFill>
                          <a:latin typeface="Cambria Math" panose="02040503050406030204" pitchFamily="18" charset="0"/>
                        </a:rPr>
                        <m:t>𝒛</m:t>
                      </m:r>
                      <m:r>
                        <a:rPr lang="de-DE" sz="2400" b="1" dirty="0">
                          <a:solidFill>
                            <a:srgbClr val="19375B"/>
                          </a:solidFill>
                          <a:latin typeface="Cambria Math" panose="02040503050406030204" pitchFamily="18" charset="0"/>
                        </a:rPr>
                        <m:t>−</m:t>
                      </m:r>
                      <m:d>
                        <m:dPr>
                          <m:ctrlPr>
                            <a:rPr lang="de-DE" sz="2400" b="1" i="1" dirty="0">
                              <a:solidFill>
                                <a:srgbClr val="19375B"/>
                              </a:solidFill>
                              <a:latin typeface="Cambria Math" panose="02040503050406030204" pitchFamily="18" charset="0"/>
                            </a:rPr>
                          </m:ctrlPr>
                        </m:dPr>
                        <m:e>
                          <m:sSub>
                            <m:sSubPr>
                              <m:ctrlPr>
                                <a:rPr lang="de-DE" sz="2400" b="1" i="1" dirty="0">
                                  <a:solidFill>
                                    <a:srgbClr val="19375B"/>
                                  </a:solidFill>
                                  <a:latin typeface="Cambria Math" panose="02040503050406030204" pitchFamily="18" charset="0"/>
                                </a:rPr>
                              </m:ctrlPr>
                            </m:sSubPr>
                            <m:e>
                              <m:r>
                                <a:rPr lang="de-DE" sz="2400" b="1" i="1" dirty="0">
                                  <a:solidFill>
                                    <a:srgbClr val="19375B"/>
                                  </a:solidFill>
                                  <a:latin typeface="Cambria Math" panose="02040503050406030204" pitchFamily="18" charset="0"/>
                                </a:rPr>
                                <m:t>𝜸</m:t>
                              </m:r>
                            </m:e>
                            <m:sub>
                              <m:r>
                                <a:rPr lang="de-DE" sz="2400" b="1" i="1" dirty="0">
                                  <a:solidFill>
                                    <a:srgbClr val="19375B"/>
                                  </a:solidFill>
                                  <a:latin typeface="Cambria Math" panose="02040503050406030204" pitchFamily="18" charset="0"/>
                                </a:rPr>
                                <m:t>𝑻𝑷𝑨</m:t>
                              </m:r>
                            </m:sub>
                          </m:sSub>
                          <m:sSup>
                            <m:sSupPr>
                              <m:ctrlPr>
                                <a:rPr lang="de-DE" sz="2400" b="1" i="1" dirty="0">
                                  <a:solidFill>
                                    <a:srgbClr val="19375B"/>
                                  </a:solidFill>
                                  <a:latin typeface="Cambria Math" panose="02040503050406030204" pitchFamily="18" charset="0"/>
                                </a:rPr>
                              </m:ctrlPr>
                            </m:sSupPr>
                            <m:e>
                              <m:d>
                                <m:dPr>
                                  <m:begChr m:val="|"/>
                                  <m:endChr m:val="|"/>
                                  <m:ctrlPr>
                                    <a:rPr lang="de-DE" sz="2400" b="1" i="1" dirty="0">
                                      <a:solidFill>
                                        <a:srgbClr val="19375B"/>
                                      </a:solidFill>
                                      <a:latin typeface="Cambria Math" panose="02040503050406030204" pitchFamily="18" charset="0"/>
                                    </a:rPr>
                                  </m:ctrlPr>
                                </m:dPr>
                                <m:e>
                                  <m:r>
                                    <a:rPr lang="de-DE" sz="2400" b="1" i="1" dirty="0">
                                      <a:solidFill>
                                        <a:srgbClr val="19375B"/>
                                      </a:solidFill>
                                      <a:latin typeface="Cambria Math" panose="02040503050406030204" pitchFamily="18" charset="0"/>
                                    </a:rPr>
                                    <m:t>𝒛</m:t>
                                  </m:r>
                                </m:e>
                              </m:d>
                            </m:e>
                            <m:sup>
                              <m:r>
                                <a:rPr lang="de-DE" sz="2400" b="1" i="1" dirty="0">
                                  <a:solidFill>
                                    <a:srgbClr val="19375B"/>
                                  </a:solidFill>
                                  <a:latin typeface="Cambria Math" panose="02040503050406030204" pitchFamily="18" charset="0"/>
                                </a:rPr>
                                <m:t>𝟐</m:t>
                              </m:r>
                            </m:sup>
                          </m:sSup>
                          <m:r>
                            <a:rPr lang="de-DE" sz="2400" b="1" dirty="0">
                              <a:solidFill>
                                <a:srgbClr val="19375B"/>
                              </a:solidFill>
                              <a:latin typeface="Cambria Math" panose="02040503050406030204" pitchFamily="18" charset="0"/>
                            </a:rPr>
                            <m:t>+</m:t>
                          </m:r>
                          <m:sSub>
                            <m:sSubPr>
                              <m:ctrlPr>
                                <a:rPr lang="de-DE" sz="2400" b="1" i="1" dirty="0">
                                  <a:solidFill>
                                    <a:srgbClr val="19375B"/>
                                  </a:solidFill>
                                  <a:latin typeface="Cambria Math" panose="02040503050406030204" pitchFamily="18" charset="0"/>
                                </a:rPr>
                              </m:ctrlPr>
                            </m:sSubPr>
                            <m:e>
                              <m:r>
                                <a:rPr lang="de-DE" sz="2400" b="1" i="1" dirty="0">
                                  <a:solidFill>
                                    <a:srgbClr val="19375B"/>
                                  </a:solidFill>
                                  <a:latin typeface="Cambria Math" panose="02040503050406030204" pitchFamily="18" charset="0"/>
                                </a:rPr>
                                <m:t>𝜸</m:t>
                              </m:r>
                            </m:e>
                            <m:sub>
                              <m:r>
                                <a:rPr lang="de-DE" sz="2400" b="1" i="1" dirty="0">
                                  <a:solidFill>
                                    <a:srgbClr val="19375B"/>
                                  </a:solidFill>
                                  <a:latin typeface="Cambria Math" panose="02040503050406030204" pitchFamily="18" charset="0"/>
                                </a:rPr>
                                <m:t>𝑭𝑪𝑨</m:t>
                              </m:r>
                            </m:sub>
                          </m:sSub>
                          <m:r>
                            <a:rPr lang="de-DE" sz="2400" b="1" i="1" dirty="0">
                              <a:solidFill>
                                <a:srgbClr val="19375B"/>
                              </a:solidFill>
                              <a:latin typeface="Cambria Math" panose="02040503050406030204" pitchFamily="18" charset="0"/>
                            </a:rPr>
                            <m:t>𝒏</m:t>
                          </m:r>
                        </m:e>
                      </m:d>
                      <m:r>
                        <a:rPr lang="de-DE" sz="2400" b="1" i="1" dirty="0">
                          <a:solidFill>
                            <a:srgbClr val="19375B"/>
                          </a:solidFill>
                          <a:latin typeface="Cambria Math" panose="02040503050406030204" pitchFamily="18" charset="0"/>
                        </a:rPr>
                        <m:t>𝒛</m:t>
                      </m:r>
                    </m:oMath>
                  </m:oMathPara>
                </a14:m>
                <a:endParaRPr lang="de-DE" sz="2400" b="1" dirty="0">
                  <a:solidFill>
                    <a:srgbClr val="19375B"/>
                  </a:solidFill>
                </a:endParaRPr>
              </a:p>
              <a:p>
                <a:pPr marL="457200" lvl="1" indent="0">
                  <a:buNone/>
                </a:pPr>
                <a:endParaRPr lang="de-DE" dirty="0"/>
              </a:p>
              <a:p>
                <a:pPr marL="457200" lvl="1" indent="0">
                  <a:buNone/>
                </a:pPr>
                <a:endParaRPr lang="de-DE" dirty="0"/>
              </a:p>
              <a:p>
                <a:pPr lvl="2"/>
                <a:r>
                  <a:rPr lang="en-US" altLang="zh-CN" dirty="0"/>
                  <a:t>n</a:t>
                </a:r>
                <a:r>
                  <a:rPr lang="de-DE" altLang="zh-CN" dirty="0"/>
                  <a:t>: carrier density.</a:t>
                </a:r>
              </a:p>
              <a:p>
                <a:pPr lvl="2"/>
                <a14:m>
                  <m:oMath xmlns:m="http://schemas.openxmlformats.org/officeDocument/2006/math">
                    <m:sSub>
                      <m:sSubPr>
                        <m:ctrlPr>
                          <a:rPr lang="de-DE" i="1" dirty="0" smtClean="0">
                            <a:solidFill>
                              <a:schemeClr val="tx1"/>
                            </a:solidFill>
                            <a:latin typeface="Cambria Math" panose="02040503050406030204" pitchFamily="18" charset="0"/>
                          </a:rPr>
                        </m:ctrlPr>
                      </m:sSubPr>
                      <m:e>
                        <m:r>
                          <a:rPr lang="de-DE" i="1" dirty="0">
                            <a:solidFill>
                              <a:schemeClr val="tx1"/>
                            </a:solidFill>
                            <a:latin typeface="Cambria Math" panose="02040503050406030204" pitchFamily="18" charset="0"/>
                          </a:rPr>
                          <m:t>𝛾</m:t>
                        </m:r>
                      </m:e>
                      <m:sub>
                        <m:r>
                          <a:rPr lang="de-DE" i="1" dirty="0">
                            <a:solidFill>
                              <a:schemeClr val="tx1"/>
                            </a:solidFill>
                            <a:latin typeface="Cambria Math" panose="02040503050406030204" pitchFamily="18" charset="0"/>
                          </a:rPr>
                          <m:t>𝑇𝑃𝐴</m:t>
                        </m:r>
                      </m:sub>
                    </m:sSub>
                    <m:r>
                      <a:rPr lang="de-DE" i="1" dirty="0">
                        <a:solidFill>
                          <a:schemeClr val="tx1"/>
                        </a:solidFill>
                        <a:latin typeface="Cambria Math" panose="02040503050406030204" pitchFamily="18" charset="0"/>
                      </a:rPr>
                      <m:t> </m:t>
                    </m:r>
                  </m:oMath>
                </a14:m>
                <a:r>
                  <a:rPr lang="de-DE" dirty="0"/>
                  <a:t>: TPA coefficient.</a:t>
                </a:r>
              </a:p>
              <a:p>
                <a:pPr lvl="2"/>
                <a14:m>
                  <m:oMath xmlns:m="http://schemas.openxmlformats.org/officeDocument/2006/math">
                    <m:sSub>
                      <m:sSubPr>
                        <m:ctrlPr>
                          <a:rPr lang="de-DE" i="1" dirty="0" smtClean="0">
                            <a:solidFill>
                              <a:schemeClr val="tx1"/>
                            </a:solidFill>
                            <a:latin typeface="Cambria Math" panose="02040503050406030204" pitchFamily="18" charset="0"/>
                          </a:rPr>
                        </m:ctrlPr>
                      </m:sSubPr>
                      <m:e>
                        <m:r>
                          <a:rPr lang="de-DE" i="1" dirty="0">
                            <a:solidFill>
                              <a:schemeClr val="tx1"/>
                            </a:solidFill>
                            <a:latin typeface="Cambria Math" panose="02040503050406030204" pitchFamily="18" charset="0"/>
                          </a:rPr>
                          <m:t>𝛾</m:t>
                        </m:r>
                      </m:e>
                      <m:sub>
                        <m:r>
                          <a:rPr lang="de-DE" i="1" dirty="0">
                            <a:solidFill>
                              <a:schemeClr val="tx1"/>
                            </a:solidFill>
                            <a:latin typeface="Cambria Math" panose="02040503050406030204" pitchFamily="18" charset="0"/>
                          </a:rPr>
                          <m:t>𝐹𝐶𝐴</m:t>
                        </m:r>
                      </m:sub>
                    </m:sSub>
                    <m:r>
                      <a:rPr lang="de-DE" i="1" dirty="0">
                        <a:solidFill>
                          <a:schemeClr val="tx1"/>
                        </a:solidFill>
                        <a:latin typeface="Cambria Math" panose="02040503050406030204" pitchFamily="18" charset="0"/>
                      </a:rPr>
                      <m:t> </m:t>
                    </m:r>
                  </m:oMath>
                </a14:m>
                <a:r>
                  <a:rPr lang="de-DE" dirty="0"/>
                  <a:t>: FCA absorption coefficient.</a:t>
                </a:r>
              </a:p>
              <a:p>
                <a:pPr lvl="1"/>
                <a14:m>
                  <m:oMath xmlns:m="http://schemas.openxmlformats.org/officeDocument/2006/math">
                    <m:f>
                      <m:fPr>
                        <m:ctrlPr>
                          <a:rPr lang="de-DE" sz="2400" b="1" i="1" dirty="0" smtClean="0">
                            <a:solidFill>
                              <a:srgbClr val="19375B"/>
                            </a:solidFill>
                            <a:latin typeface="Cambria Math" panose="02040503050406030204" pitchFamily="18" charset="0"/>
                          </a:rPr>
                        </m:ctrlPr>
                      </m:fPr>
                      <m:num>
                        <m:r>
                          <a:rPr lang="de-DE" sz="2400" b="1" i="1" dirty="0">
                            <a:solidFill>
                              <a:srgbClr val="19375B"/>
                            </a:solidFill>
                            <a:latin typeface="Cambria Math" panose="02040503050406030204" pitchFamily="18" charset="0"/>
                          </a:rPr>
                          <m:t>𝝏</m:t>
                        </m:r>
                        <m:r>
                          <a:rPr lang="de-DE" sz="2400" b="1" i="1" dirty="0">
                            <a:solidFill>
                              <a:srgbClr val="19375B"/>
                            </a:solidFill>
                            <a:latin typeface="Cambria Math" panose="02040503050406030204" pitchFamily="18" charset="0"/>
                          </a:rPr>
                          <m:t>𝒏</m:t>
                        </m:r>
                      </m:num>
                      <m:den>
                        <m:r>
                          <a:rPr lang="de-DE" sz="2400" b="1" i="1" dirty="0">
                            <a:solidFill>
                              <a:srgbClr val="19375B"/>
                            </a:solidFill>
                            <a:latin typeface="Cambria Math" panose="02040503050406030204" pitchFamily="18" charset="0"/>
                          </a:rPr>
                          <m:t>𝝏</m:t>
                        </m:r>
                        <m:r>
                          <a:rPr lang="de-DE" sz="2400" b="1" i="1" dirty="0">
                            <a:solidFill>
                              <a:srgbClr val="19375B"/>
                            </a:solidFill>
                            <a:latin typeface="Cambria Math" panose="02040503050406030204" pitchFamily="18" charset="0"/>
                          </a:rPr>
                          <m:t>𝒕</m:t>
                        </m:r>
                      </m:den>
                    </m:f>
                    <m:r>
                      <a:rPr lang="de-DE" sz="2400" b="1" i="1" dirty="0">
                        <a:solidFill>
                          <a:srgbClr val="19375B"/>
                        </a:solidFill>
                        <a:latin typeface="Cambria Math" panose="02040503050406030204" pitchFamily="18" charset="0"/>
                      </a:rPr>
                      <m:t>=</m:t>
                    </m:r>
                    <m:sSup>
                      <m:sSupPr>
                        <m:ctrlPr>
                          <a:rPr lang="de-DE" sz="2400" b="1" i="1" dirty="0">
                            <a:solidFill>
                              <a:srgbClr val="19375B"/>
                            </a:solidFill>
                            <a:latin typeface="Cambria Math" panose="02040503050406030204" pitchFamily="18" charset="0"/>
                          </a:rPr>
                        </m:ctrlPr>
                      </m:sSupPr>
                      <m:e>
                        <m:d>
                          <m:dPr>
                            <m:begChr m:val="|"/>
                            <m:endChr m:val="|"/>
                            <m:ctrlPr>
                              <a:rPr lang="de-DE" sz="2400" b="1" i="1" dirty="0">
                                <a:solidFill>
                                  <a:srgbClr val="19375B"/>
                                </a:solidFill>
                                <a:latin typeface="Cambria Math" panose="02040503050406030204" pitchFamily="18" charset="0"/>
                              </a:rPr>
                            </m:ctrlPr>
                          </m:dPr>
                          <m:e>
                            <m:r>
                              <a:rPr lang="de-DE" sz="2400" b="1" i="1" dirty="0">
                                <a:solidFill>
                                  <a:srgbClr val="19375B"/>
                                </a:solidFill>
                                <a:latin typeface="Cambria Math" panose="02040503050406030204" pitchFamily="18" charset="0"/>
                              </a:rPr>
                              <m:t>𝒛</m:t>
                            </m:r>
                          </m:e>
                        </m:d>
                      </m:e>
                      <m:sup>
                        <m:r>
                          <a:rPr lang="de-DE" sz="2400" b="1" i="1" dirty="0">
                            <a:solidFill>
                              <a:srgbClr val="19375B"/>
                            </a:solidFill>
                            <a:latin typeface="Cambria Math" panose="02040503050406030204" pitchFamily="18" charset="0"/>
                          </a:rPr>
                          <m:t>𝟒</m:t>
                        </m:r>
                      </m:sup>
                    </m:sSup>
                    <m:r>
                      <a:rPr lang="de-DE" sz="2400" b="1" i="1" dirty="0">
                        <a:solidFill>
                          <a:srgbClr val="19375B"/>
                        </a:solidFill>
                        <a:latin typeface="Cambria Math" panose="02040503050406030204" pitchFamily="18" charset="0"/>
                      </a:rPr>
                      <m:t>−</m:t>
                    </m:r>
                    <m:f>
                      <m:fPr>
                        <m:ctrlPr>
                          <a:rPr lang="de-DE" sz="2400" b="1" i="1" dirty="0">
                            <a:solidFill>
                              <a:srgbClr val="19375B"/>
                            </a:solidFill>
                            <a:latin typeface="Cambria Math" panose="02040503050406030204" pitchFamily="18" charset="0"/>
                          </a:rPr>
                        </m:ctrlPr>
                      </m:fPr>
                      <m:num>
                        <m:r>
                          <a:rPr lang="de-DE" sz="2400" b="1" i="1" dirty="0">
                            <a:solidFill>
                              <a:srgbClr val="19375B"/>
                            </a:solidFill>
                            <a:latin typeface="Cambria Math" panose="02040503050406030204" pitchFamily="18" charset="0"/>
                          </a:rPr>
                          <m:t>𝒏</m:t>
                        </m:r>
                      </m:num>
                      <m:den>
                        <m:r>
                          <a:rPr lang="de-DE" sz="2400" b="1" i="1" dirty="0">
                            <a:solidFill>
                              <a:srgbClr val="19375B"/>
                            </a:solidFill>
                            <a:latin typeface="Cambria Math" panose="02040503050406030204" pitchFamily="18" charset="0"/>
                          </a:rPr>
                          <m:t>𝝉</m:t>
                        </m:r>
                      </m:den>
                    </m:f>
                  </m:oMath>
                </a14:m>
                <a:r>
                  <a:rPr lang="de-DE" sz="2400" i="1" dirty="0">
                    <a:solidFill>
                      <a:srgbClr val="19375B"/>
                    </a:solidFill>
                    <a:latin typeface="Cambria Math" panose="02040503050406030204" pitchFamily="18" charset="0"/>
                  </a:rPr>
                  <a:t> </a:t>
                </a:r>
                <a:r>
                  <a:rPr lang="de-DE" sz="2400" dirty="0">
                    <a:solidFill>
                      <a:srgbClr val="19375B"/>
                    </a:solidFill>
                    <a:cs typeface="ＭＳ Ｐゴシック" charset="0"/>
                  </a:rPr>
                  <a:t> </a:t>
                </a:r>
                <a:r>
                  <a:rPr lang="de-DE" sz="1400" dirty="0">
                    <a:cs typeface="ＭＳ Ｐゴシック" charset="0"/>
                  </a:rPr>
                  <a:t>[2]</a:t>
                </a:r>
                <a:endParaRPr lang="de-DE" sz="2400" dirty="0">
                  <a:cs typeface="ＭＳ Ｐゴシック" charset="0"/>
                </a:endParaRPr>
              </a:p>
            </p:txBody>
          </p:sp>
        </mc:Choice>
        <mc:Fallback xmlns="">
          <p:sp>
            <p:nvSpPr>
              <p:cNvPr id="2" name="Content Placeholder 1">
                <a:extLst>
                  <a:ext uri="{FF2B5EF4-FFF2-40B4-BE49-F238E27FC236}">
                    <a16:creationId xmlns:a16="http://schemas.microsoft.com/office/drawing/2014/main" id="{B301CFF1-A5CF-102C-74BC-B8946E4D6CE7}"/>
                  </a:ext>
                </a:extLst>
              </p:cNvPr>
              <p:cNvSpPr>
                <a:spLocks noGrp="1" noRot="1" noChangeAspect="1" noMove="1" noResize="1" noEditPoints="1" noAdjustHandles="1" noChangeArrowheads="1" noChangeShapeType="1" noTextEdit="1"/>
              </p:cNvSpPr>
              <p:nvPr>
                <p:ph idx="1"/>
              </p:nvPr>
            </p:nvSpPr>
            <p:spPr>
              <a:blipFill>
                <a:blip r:embed="rId3"/>
                <a:stretch>
                  <a:fillRect l="-1834" t="-736" r="-91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9C39484-C08A-1310-72BC-4A7D1F21D7FE}"/>
              </a:ext>
            </a:extLst>
          </p:cNvPr>
          <p:cNvSpPr>
            <a:spLocks noGrp="1"/>
          </p:cNvSpPr>
          <p:nvPr>
            <p:ph type="title"/>
          </p:nvPr>
        </p:nvSpPr>
        <p:spPr>
          <a:xfrm>
            <a:off x="250825" y="149225"/>
            <a:ext cx="7088438" cy="647700"/>
          </a:xfrm>
        </p:spPr>
        <p:txBody>
          <a:bodyPr/>
          <a:lstStyle/>
          <a:p>
            <a:r>
              <a:rPr lang="de-DE" sz="2800" dirty="0"/>
              <a:t>Single Resonator with Kerr and FCE Effect</a:t>
            </a:r>
          </a:p>
        </p:txBody>
      </p:sp>
      <p:sp>
        <p:nvSpPr>
          <p:cNvPr id="4" name="Date Placeholder 3">
            <a:extLst>
              <a:ext uri="{FF2B5EF4-FFF2-40B4-BE49-F238E27FC236}">
                <a16:creationId xmlns:a16="http://schemas.microsoft.com/office/drawing/2014/main" id="{959F0361-8A85-74DF-52C2-B40D996EC00F}"/>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ECCCA9D5-702D-82F6-F98C-BC10E3F4D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7BFE3-0C6B-604F-8782-FD15ADD80565}"/>
              </a:ext>
            </a:extLst>
          </p:cNvPr>
          <p:cNvSpPr>
            <a:spLocks noGrp="1"/>
          </p:cNvSpPr>
          <p:nvPr>
            <p:ph type="sldNum" sz="quarter" idx="12"/>
          </p:nvPr>
        </p:nvSpPr>
        <p:spPr/>
        <p:txBody>
          <a:bodyPr/>
          <a:lstStyle/>
          <a:p>
            <a:fld id="{2697313F-D866-4554-955F-25FA0D5B9080}" type="slidenum">
              <a:rPr lang="en-US" smtClean="0"/>
              <a:t>10</a:t>
            </a:fld>
            <a:endParaRPr lang="en-US"/>
          </a:p>
        </p:txBody>
      </p:sp>
      <p:sp>
        <p:nvSpPr>
          <p:cNvPr id="7" name="Left Brace 6">
            <a:extLst>
              <a:ext uri="{FF2B5EF4-FFF2-40B4-BE49-F238E27FC236}">
                <a16:creationId xmlns:a16="http://schemas.microsoft.com/office/drawing/2014/main" id="{FDDF0029-045B-8AAC-38DC-3CB205745BBB}"/>
              </a:ext>
            </a:extLst>
          </p:cNvPr>
          <p:cNvSpPr/>
          <p:nvPr/>
        </p:nvSpPr>
        <p:spPr bwMode="auto">
          <a:xfrm rot="16200000">
            <a:off x="2642110" y="2296875"/>
            <a:ext cx="292386" cy="2448394"/>
          </a:xfrm>
          <a:prstGeom prst="leftBrace">
            <a:avLst/>
          </a:prstGeom>
          <a:noFill/>
          <a:ln w="19050" cap="flat" cmpd="sng" algn="ctr">
            <a:solidFill>
              <a:srgbClr val="E0260C"/>
            </a:solidFill>
            <a:prstDash val="solid"/>
            <a:round/>
            <a:headEnd type="none" w="med" len="med"/>
            <a:tailEnd type="none" w="med" len="med"/>
          </a:ln>
          <a:effectLst/>
        </p:spPr>
        <p:txBody>
          <a:bodyPr vert="horz" wrap="none" lIns="91427" tIns="45714" rIns="91427" bIns="45714" numCol="1" rtlCol="0" anchor="ctr" anchorCtr="0" compatLnSpc="1">
            <a:prstTxWarp prst="textNoShape">
              <a:avLst/>
            </a:prstTxWarp>
          </a:bodyPr>
          <a:lstStyle/>
          <a:p>
            <a:pPr marL="0" marR="0" indent="0" algn="r" defTabSz="914400" rtl="0" eaLnBrk="1" fontAlgn="base" latinLnBrk="0" hangingPunct="1">
              <a:lnSpc>
                <a:spcPct val="110000"/>
              </a:lnSpc>
              <a:spcBef>
                <a:spcPct val="20000"/>
              </a:spcBef>
              <a:spcAft>
                <a:spcPct val="0"/>
              </a:spcAft>
              <a:buClr>
                <a:srgbClr val="333399"/>
              </a:buClr>
              <a:buSzPct val="80000"/>
              <a:buFont typeface="Webdings" pitchFamily="18" charset="2"/>
              <a:buNone/>
              <a:tabLst/>
            </a:pPr>
            <a:endParaRPr kumimoji="0" lang="de-DE" sz="2000" b="0" i="0" u="none" strike="noStrike" cap="none" normalizeH="0" baseline="0">
              <a:ln>
                <a:noFill/>
              </a:ln>
              <a:solidFill>
                <a:srgbClr val="003399"/>
              </a:solidFill>
              <a:effectLst/>
              <a:latin typeface="Arial" charset="0"/>
            </a:endParaRPr>
          </a:p>
        </p:txBody>
      </p:sp>
      <p:sp>
        <p:nvSpPr>
          <p:cNvPr id="8" name="Left Brace 7">
            <a:extLst>
              <a:ext uri="{FF2B5EF4-FFF2-40B4-BE49-F238E27FC236}">
                <a16:creationId xmlns:a16="http://schemas.microsoft.com/office/drawing/2014/main" id="{268D19FD-F95F-03F3-B35C-022E0FFF8A05}"/>
              </a:ext>
            </a:extLst>
          </p:cNvPr>
          <p:cNvSpPr/>
          <p:nvPr/>
        </p:nvSpPr>
        <p:spPr bwMode="auto">
          <a:xfrm rot="16200000">
            <a:off x="5399863" y="2047203"/>
            <a:ext cx="292387" cy="2947737"/>
          </a:xfrm>
          <a:prstGeom prst="leftBrace">
            <a:avLst/>
          </a:prstGeom>
          <a:noFill/>
          <a:ln w="19050" cap="flat" cmpd="sng" algn="ctr">
            <a:solidFill>
              <a:srgbClr val="7030A0"/>
            </a:solidFill>
            <a:prstDash val="solid"/>
            <a:round/>
            <a:headEnd type="none" w="med" len="med"/>
            <a:tailEnd type="none" w="med" len="med"/>
          </a:ln>
          <a:effectLst/>
        </p:spPr>
        <p:txBody>
          <a:bodyPr vert="horz" wrap="none" lIns="91427" tIns="45714" rIns="91427" bIns="45714" numCol="1" rtlCol="0" anchor="ctr" anchorCtr="0" compatLnSpc="1">
            <a:prstTxWarp prst="textNoShape">
              <a:avLst/>
            </a:prstTxWarp>
          </a:bodyPr>
          <a:lstStyle/>
          <a:p>
            <a:pPr marL="0" marR="0" indent="0" algn="r" defTabSz="914400" rtl="0" eaLnBrk="1" fontAlgn="base" latinLnBrk="0" hangingPunct="1">
              <a:lnSpc>
                <a:spcPct val="110000"/>
              </a:lnSpc>
              <a:spcBef>
                <a:spcPct val="20000"/>
              </a:spcBef>
              <a:spcAft>
                <a:spcPct val="0"/>
              </a:spcAft>
              <a:buClr>
                <a:srgbClr val="333399"/>
              </a:buClr>
              <a:buSzPct val="80000"/>
              <a:buFont typeface="Webdings" pitchFamily="18" charset="2"/>
              <a:buNone/>
              <a:tabLst/>
            </a:pPr>
            <a:endParaRPr kumimoji="0" lang="de-DE" sz="2000" b="0" i="0" u="none" strike="noStrike" cap="none" normalizeH="0" baseline="0" dirty="0">
              <a:ln>
                <a:noFill/>
              </a:ln>
              <a:solidFill>
                <a:srgbClr val="003399"/>
              </a:solidFill>
              <a:effectLst/>
              <a:latin typeface="Arial" charset="0"/>
            </a:endParaRPr>
          </a:p>
        </p:txBody>
      </p:sp>
      <p:sp>
        <p:nvSpPr>
          <p:cNvPr id="9" name="TextBox 8">
            <a:extLst>
              <a:ext uri="{FF2B5EF4-FFF2-40B4-BE49-F238E27FC236}">
                <a16:creationId xmlns:a16="http://schemas.microsoft.com/office/drawing/2014/main" id="{F3314B8C-093C-3FC4-44FB-7BB1EC0145FE}"/>
              </a:ext>
            </a:extLst>
          </p:cNvPr>
          <p:cNvSpPr txBox="1"/>
          <p:nvPr/>
        </p:nvSpPr>
        <p:spPr>
          <a:xfrm>
            <a:off x="882511" y="3743145"/>
            <a:ext cx="3607078" cy="292388"/>
          </a:xfrm>
          <a:prstGeom prst="rect">
            <a:avLst/>
          </a:prstGeom>
          <a:noFill/>
        </p:spPr>
        <p:txBody>
          <a:bodyPr wrap="none" rtlCol="0">
            <a:spAutoFit/>
          </a:bodyPr>
          <a:lstStyle/>
          <a:p>
            <a:r>
              <a:rPr lang="en-US" sz="1300" dirty="0">
                <a:solidFill>
                  <a:srgbClr val="C00000"/>
                </a:solidFill>
              </a:rPr>
              <a:t>refractive index change induced by FCD </a:t>
            </a:r>
            <a:r>
              <a:rPr lang="en-US" sz="1300" b="0" dirty="0">
                <a:solidFill>
                  <a:srgbClr val="19375B"/>
                </a:solidFill>
              </a:rPr>
              <a:t>[4]</a:t>
            </a:r>
            <a:endParaRPr lang="de-DE" sz="1300" dirty="0">
              <a:solidFill>
                <a:srgbClr val="C00000"/>
              </a:solidFill>
            </a:endParaRPr>
          </a:p>
        </p:txBody>
      </p:sp>
      <p:sp>
        <p:nvSpPr>
          <p:cNvPr id="11" name="TextBox 10">
            <a:extLst>
              <a:ext uri="{FF2B5EF4-FFF2-40B4-BE49-F238E27FC236}">
                <a16:creationId xmlns:a16="http://schemas.microsoft.com/office/drawing/2014/main" id="{AFDCA263-97FE-32D7-8453-CE26B0D55327}"/>
              </a:ext>
            </a:extLst>
          </p:cNvPr>
          <p:cNvSpPr txBox="1"/>
          <p:nvPr/>
        </p:nvSpPr>
        <p:spPr>
          <a:xfrm>
            <a:off x="4459711" y="3740006"/>
            <a:ext cx="2707151" cy="292388"/>
          </a:xfrm>
          <a:prstGeom prst="rect">
            <a:avLst/>
          </a:prstGeom>
          <a:noFill/>
        </p:spPr>
        <p:txBody>
          <a:bodyPr wrap="none" rtlCol="0">
            <a:spAutoFit/>
          </a:bodyPr>
          <a:lstStyle/>
          <a:p>
            <a:r>
              <a:rPr lang="en-US" sz="1300" dirty="0">
                <a:solidFill>
                  <a:srgbClr val="7030A0"/>
                </a:solidFill>
              </a:rPr>
              <a:t>loss caused by TPA and FCA </a:t>
            </a:r>
            <a:r>
              <a:rPr lang="en-US" sz="1300" b="0" dirty="0">
                <a:solidFill>
                  <a:srgbClr val="19375B"/>
                </a:solidFill>
              </a:rPr>
              <a:t>[4]</a:t>
            </a:r>
            <a:endParaRPr lang="de-DE" sz="1300" b="0" dirty="0">
              <a:solidFill>
                <a:srgbClr val="19375B"/>
              </a:solidFill>
            </a:endParaRPr>
          </a:p>
        </p:txBody>
      </p:sp>
      <p:cxnSp>
        <p:nvCxnSpPr>
          <p:cNvPr id="13" name="Straight Arrow Connector 12">
            <a:extLst>
              <a:ext uri="{FF2B5EF4-FFF2-40B4-BE49-F238E27FC236}">
                <a16:creationId xmlns:a16="http://schemas.microsoft.com/office/drawing/2014/main" id="{2609BA5D-7BA0-45EE-F051-2B596357954C}"/>
              </a:ext>
            </a:extLst>
          </p:cNvPr>
          <p:cNvCxnSpPr>
            <a:cxnSpLocks/>
          </p:cNvCxnSpPr>
          <p:nvPr/>
        </p:nvCxnSpPr>
        <p:spPr bwMode="auto">
          <a:xfrm>
            <a:off x="5509437" y="2768043"/>
            <a:ext cx="397042" cy="0"/>
          </a:xfrm>
          <a:prstGeom prst="straightConnector1">
            <a:avLst/>
          </a:prstGeom>
          <a:noFill/>
          <a:ln w="38100" cap="flat" cmpd="sng" algn="ctr">
            <a:solidFill>
              <a:srgbClr val="19375B"/>
            </a:solidFill>
            <a:prstDash val="solid"/>
            <a:round/>
            <a:headEnd type="none" w="med" len="med"/>
            <a:tailEnd type="triangle"/>
          </a:ln>
          <a:effectLst/>
        </p:spPr>
      </p:cxnSp>
      <p:sp>
        <p:nvSpPr>
          <p:cNvPr id="16" name="TextBox 15">
            <a:extLst>
              <a:ext uri="{FF2B5EF4-FFF2-40B4-BE49-F238E27FC236}">
                <a16:creationId xmlns:a16="http://schemas.microsoft.com/office/drawing/2014/main" id="{26088940-F219-F83D-85A4-02AF6B1FC361}"/>
              </a:ext>
            </a:extLst>
          </p:cNvPr>
          <p:cNvSpPr txBox="1"/>
          <p:nvPr/>
        </p:nvSpPr>
        <p:spPr>
          <a:xfrm>
            <a:off x="5906479" y="2611065"/>
            <a:ext cx="2226892" cy="292388"/>
          </a:xfrm>
          <a:prstGeom prst="rect">
            <a:avLst/>
          </a:prstGeom>
          <a:noFill/>
        </p:spPr>
        <p:txBody>
          <a:bodyPr wrap="none" rtlCol="0">
            <a:spAutoFit/>
          </a:bodyPr>
          <a:lstStyle/>
          <a:p>
            <a:r>
              <a:rPr lang="de-DE" sz="1300" dirty="0">
                <a:solidFill>
                  <a:srgbClr val="19375B"/>
                </a:solidFill>
              </a:rPr>
              <a:t>Kerr-Nonlinear Resonator</a:t>
            </a:r>
          </a:p>
        </p:txBody>
      </p:sp>
      <p:sp>
        <p:nvSpPr>
          <p:cNvPr id="20" name="TextBox 19">
            <a:extLst>
              <a:ext uri="{FF2B5EF4-FFF2-40B4-BE49-F238E27FC236}">
                <a16:creationId xmlns:a16="http://schemas.microsoft.com/office/drawing/2014/main" id="{DF117592-9D30-F945-1D67-BB96C0FB1484}"/>
              </a:ext>
            </a:extLst>
          </p:cNvPr>
          <p:cNvSpPr txBox="1"/>
          <p:nvPr/>
        </p:nvSpPr>
        <p:spPr>
          <a:xfrm>
            <a:off x="1171657" y="5956240"/>
            <a:ext cx="7002378" cy="400110"/>
          </a:xfrm>
          <a:prstGeom prst="rect">
            <a:avLst/>
          </a:prstGeom>
          <a:noFill/>
        </p:spPr>
        <p:txBody>
          <a:bodyPr wrap="square">
            <a:spAutoFit/>
          </a:bodyPr>
          <a:lstStyle/>
          <a:p>
            <a:r>
              <a:rPr lang="de-DE" sz="1000" b="0" dirty="0">
                <a:solidFill>
                  <a:srgbClr val="19375B"/>
                </a:solidFill>
              </a:rPr>
              <a:t>[4] Zhang, Libin, et al. "Multibistability and self-pulsation in nonlinear high-Q silicon microring resonators considering thermo-optical effect." Physical Review A—Atomic, Molecular, and Optical Physics 87.5 (2013): 053805.</a:t>
            </a:r>
          </a:p>
        </p:txBody>
      </p:sp>
    </p:spTree>
    <p:extLst>
      <p:ext uri="{BB962C8B-B14F-4D97-AF65-F5344CB8AC3E}">
        <p14:creationId xmlns:p14="http://schemas.microsoft.com/office/powerpoint/2010/main" val="3597070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5D85198-B161-FBAD-93E1-F7FED00139F2}"/>
                  </a:ext>
                </a:extLst>
              </p:cNvPr>
              <p:cNvSpPr>
                <a:spLocks noGrp="1"/>
              </p:cNvSpPr>
              <p:nvPr>
                <p:ph idx="1"/>
              </p:nvPr>
            </p:nvSpPr>
            <p:spPr/>
            <p:txBody>
              <a:bodyPr/>
              <a:lstStyle/>
              <a:p>
                <a:pPr algn="just"/>
                <a:r>
                  <a:rPr lang="de-DE" sz="2200" dirty="0"/>
                  <a:t>After further introduction of thermo-optic effect (TOE</a:t>
                </a:r>
                <a:r>
                  <a:rPr lang="en-US" sz="2200" dirty="0"/>
                  <a:t>), the dynamics mode amplitude, carrier density and temperature are:</a:t>
                </a:r>
              </a:p>
              <a:p>
                <a:pPr lvl="1"/>
                <a14:m>
                  <m:oMath xmlns:m="http://schemas.openxmlformats.org/officeDocument/2006/math">
                    <m:f>
                      <m:fPr>
                        <m:ctrlPr>
                          <a:rPr lang="de-DE" sz="2100" i="1" dirty="0" smtClean="0">
                            <a:solidFill>
                              <a:srgbClr val="19375B"/>
                            </a:solidFill>
                            <a:latin typeface="Cambria Math" panose="02040503050406030204" pitchFamily="18" charset="0"/>
                          </a:rPr>
                        </m:ctrlPr>
                      </m:fPr>
                      <m:num>
                        <m:r>
                          <a:rPr lang="de-DE" sz="2100" dirty="0">
                            <a:solidFill>
                              <a:srgbClr val="19375B"/>
                            </a:solidFill>
                            <a:latin typeface="Cambria Math" panose="02040503050406030204" pitchFamily="18" charset="0"/>
                          </a:rPr>
                          <m:t>𝜕</m:t>
                        </m:r>
                        <m:r>
                          <a:rPr lang="de-DE" sz="2100" b="0" i="1" dirty="0" smtClean="0">
                            <a:solidFill>
                              <a:srgbClr val="19375B"/>
                            </a:solidFill>
                            <a:latin typeface="Cambria Math" panose="02040503050406030204" pitchFamily="18" charset="0"/>
                          </a:rPr>
                          <m:t>𝑧</m:t>
                        </m:r>
                      </m:num>
                      <m:den>
                        <m:r>
                          <a:rPr lang="de-DE" sz="2100" dirty="0">
                            <a:solidFill>
                              <a:srgbClr val="19375B"/>
                            </a:solidFill>
                            <a:latin typeface="Cambria Math" panose="02040503050406030204" pitchFamily="18" charset="0"/>
                          </a:rPr>
                          <m:t>𝜕</m:t>
                        </m:r>
                        <m:r>
                          <a:rPr lang="de-DE" sz="2100" i="1" dirty="0">
                            <a:solidFill>
                              <a:srgbClr val="19375B"/>
                            </a:solidFill>
                            <a:latin typeface="Cambria Math" panose="02040503050406030204" pitchFamily="18" charset="0"/>
                          </a:rPr>
                          <m:t>𝑡</m:t>
                        </m:r>
                      </m:den>
                    </m:f>
                    <m:r>
                      <a:rPr lang="de-DE" sz="2100" b="0" i="1" dirty="0" smtClean="0">
                        <a:solidFill>
                          <a:srgbClr val="19375B"/>
                        </a:solidFill>
                        <a:latin typeface="Cambria Math" panose="02040503050406030204" pitchFamily="18" charset="0"/>
                      </a:rPr>
                      <m:t>=</m:t>
                    </m:r>
                    <m:r>
                      <a:rPr lang="de-DE" sz="2100" i="0" dirty="0">
                        <a:solidFill>
                          <a:srgbClr val="19375B"/>
                        </a:solidFill>
                        <a:latin typeface="Cambria Math" panose="02040503050406030204" pitchFamily="18" charset="0"/>
                      </a:rPr>
                      <m:t>−</m:t>
                    </m:r>
                    <m:d>
                      <m:dPr>
                        <m:begChr m:val="["/>
                        <m:endChr m:val="]"/>
                        <m:ctrlPr>
                          <a:rPr lang="de-DE" sz="2100" i="1" dirty="0">
                            <a:solidFill>
                              <a:srgbClr val="19375B"/>
                            </a:solidFill>
                            <a:latin typeface="Cambria Math" panose="02040503050406030204" pitchFamily="18" charset="0"/>
                          </a:rPr>
                        </m:ctrlPr>
                      </m:dPr>
                      <m:e>
                        <m:f>
                          <m:fPr>
                            <m:ctrlPr>
                              <a:rPr lang="de-DE" sz="2100" i="1" dirty="0">
                                <a:solidFill>
                                  <a:srgbClr val="19375B"/>
                                </a:solidFill>
                                <a:latin typeface="Cambria Math" panose="02040503050406030204" pitchFamily="18" charset="0"/>
                              </a:rPr>
                            </m:ctrlPr>
                          </m:fPr>
                          <m:num>
                            <m:sSub>
                              <m:sSubPr>
                                <m:ctrlPr>
                                  <a:rPr lang="de-DE" sz="2100" i="1" dirty="0">
                                    <a:solidFill>
                                      <a:srgbClr val="19375B"/>
                                    </a:solidFill>
                                    <a:latin typeface="Cambria Math" panose="02040503050406030204" pitchFamily="18" charset="0"/>
                                  </a:rPr>
                                </m:ctrlPr>
                              </m:sSubPr>
                              <m:e>
                                <m:r>
                                  <a:rPr lang="de-DE" sz="2100" i="1" dirty="0">
                                    <a:solidFill>
                                      <a:srgbClr val="19375B"/>
                                    </a:solidFill>
                                    <a:latin typeface="Cambria Math" panose="02040503050406030204" pitchFamily="18" charset="0"/>
                                  </a:rPr>
                                  <m:t>𝑘</m:t>
                                </m:r>
                              </m:e>
                              <m:sub>
                                <m:r>
                                  <a:rPr lang="de-DE" sz="2100" i="1" dirty="0">
                                    <a:solidFill>
                                      <a:srgbClr val="19375B"/>
                                    </a:solidFill>
                                    <a:latin typeface="Cambria Math" panose="02040503050406030204" pitchFamily="18" charset="0"/>
                                  </a:rPr>
                                  <m:t>𝑇</m:t>
                                </m:r>
                              </m:sub>
                            </m:sSub>
                          </m:num>
                          <m:den>
                            <m:r>
                              <a:rPr lang="de-DE" sz="2100" i="0" dirty="0">
                                <a:solidFill>
                                  <a:srgbClr val="19375B"/>
                                </a:solidFill>
                                <a:latin typeface="Cambria Math" panose="02040503050406030204" pitchFamily="18" charset="0"/>
                              </a:rPr>
                              <m:t>2</m:t>
                            </m:r>
                          </m:den>
                        </m:f>
                        <m:r>
                          <a:rPr lang="de-DE" sz="2100" i="0" dirty="0">
                            <a:solidFill>
                              <a:srgbClr val="19375B"/>
                            </a:solidFill>
                            <a:latin typeface="Cambria Math" panose="02040503050406030204" pitchFamily="18" charset="0"/>
                          </a:rPr>
                          <m:t>+</m:t>
                        </m:r>
                        <m:r>
                          <a:rPr lang="de-DE" sz="2100" b="0" i="0" dirty="0">
                            <a:solidFill>
                              <a:srgbClr val="19375B"/>
                            </a:solidFill>
                            <a:latin typeface="Cambria Math" panose="02040503050406030204" pitchFamily="18" charset="0"/>
                          </a:rPr>
                          <m:t>ⅈ</m:t>
                        </m:r>
                        <m:d>
                          <m:dPr>
                            <m:ctrlPr>
                              <a:rPr lang="de-DE" sz="2100" i="1" dirty="0">
                                <a:solidFill>
                                  <a:srgbClr val="19375B"/>
                                </a:solidFill>
                                <a:latin typeface="Cambria Math" panose="02040503050406030204" pitchFamily="18" charset="0"/>
                              </a:rPr>
                            </m:ctrlPr>
                          </m:dPr>
                          <m:e>
                            <m:r>
                              <m:rPr>
                                <m:sty m:val="p"/>
                              </m:rPr>
                              <a:rPr lang="de-DE" sz="2100" i="0" dirty="0">
                                <a:solidFill>
                                  <a:srgbClr val="19375B"/>
                                </a:solidFill>
                                <a:latin typeface="Cambria Math" panose="02040503050406030204" pitchFamily="18" charset="0"/>
                              </a:rPr>
                              <m:t>Δ</m:t>
                            </m:r>
                            <m:r>
                              <a:rPr lang="de-DE" sz="2100" i="0" dirty="0">
                                <a:solidFill>
                                  <a:srgbClr val="19375B"/>
                                </a:solidFill>
                                <a:latin typeface="Cambria Math" panose="02040503050406030204" pitchFamily="18" charset="0"/>
                              </a:rPr>
                              <m:t>+</m:t>
                            </m:r>
                            <m:r>
                              <a:rPr lang="de-DE" sz="2100" i="1" dirty="0">
                                <a:solidFill>
                                  <a:srgbClr val="19375B"/>
                                </a:solidFill>
                                <a:latin typeface="Cambria Math" panose="02040503050406030204" pitchFamily="18" charset="0"/>
                              </a:rPr>
                              <m:t>𝜒</m:t>
                            </m:r>
                            <m:sSup>
                              <m:sSupPr>
                                <m:ctrlPr>
                                  <a:rPr lang="de-DE" sz="2100" i="1" dirty="0">
                                    <a:solidFill>
                                      <a:srgbClr val="19375B"/>
                                    </a:solidFill>
                                    <a:latin typeface="Cambria Math" panose="02040503050406030204" pitchFamily="18" charset="0"/>
                                  </a:rPr>
                                </m:ctrlPr>
                              </m:sSupPr>
                              <m:e>
                                <m:d>
                                  <m:dPr>
                                    <m:begChr m:val="|"/>
                                    <m:endChr m:val="|"/>
                                    <m:ctrlPr>
                                      <a:rPr lang="de-DE" sz="2100" i="1" dirty="0">
                                        <a:solidFill>
                                          <a:srgbClr val="19375B"/>
                                        </a:solidFill>
                                        <a:latin typeface="Cambria Math" panose="02040503050406030204" pitchFamily="18" charset="0"/>
                                      </a:rPr>
                                    </m:ctrlPr>
                                  </m:dPr>
                                  <m:e>
                                    <m:r>
                                      <a:rPr lang="de-DE" sz="2100" i="1" dirty="0">
                                        <a:solidFill>
                                          <a:srgbClr val="19375B"/>
                                        </a:solidFill>
                                        <a:latin typeface="Cambria Math" panose="02040503050406030204" pitchFamily="18" charset="0"/>
                                      </a:rPr>
                                      <m:t>𝑧</m:t>
                                    </m:r>
                                  </m:e>
                                </m:d>
                              </m:e>
                              <m:sup>
                                <m:r>
                                  <a:rPr lang="de-DE" sz="2100" i="0" dirty="0">
                                    <a:solidFill>
                                      <a:srgbClr val="19375B"/>
                                    </a:solidFill>
                                    <a:latin typeface="Cambria Math" panose="02040503050406030204" pitchFamily="18" charset="0"/>
                                  </a:rPr>
                                  <m:t>2</m:t>
                                </m:r>
                              </m:sup>
                            </m:sSup>
                          </m:e>
                        </m:d>
                      </m:e>
                    </m:d>
                    <m:r>
                      <a:rPr lang="de-DE" sz="2100" i="1" dirty="0">
                        <a:solidFill>
                          <a:srgbClr val="19375B"/>
                        </a:solidFill>
                        <a:latin typeface="Cambria Math" panose="02040503050406030204" pitchFamily="18" charset="0"/>
                      </a:rPr>
                      <m:t>𝑧</m:t>
                    </m:r>
                    <m:r>
                      <a:rPr lang="de-DE" sz="2100" b="0" i="1" dirty="0">
                        <a:solidFill>
                          <a:srgbClr val="19375B"/>
                        </a:solidFill>
                        <a:latin typeface="Cambria Math" panose="02040503050406030204" pitchFamily="18" charset="0"/>
                      </a:rPr>
                      <m:t>−</m:t>
                    </m:r>
                    <m:rad>
                      <m:radPr>
                        <m:degHide m:val="on"/>
                        <m:ctrlPr>
                          <a:rPr lang="de-DE" sz="2100" b="0" i="1" dirty="0">
                            <a:solidFill>
                              <a:srgbClr val="19375B"/>
                            </a:solidFill>
                            <a:latin typeface="Cambria Math" panose="02040503050406030204" pitchFamily="18" charset="0"/>
                          </a:rPr>
                        </m:ctrlPr>
                      </m:radPr>
                      <m:deg/>
                      <m:e>
                        <m:r>
                          <a:rPr lang="de-DE" sz="2100" b="0" i="1" dirty="0">
                            <a:solidFill>
                              <a:srgbClr val="19375B"/>
                            </a:solidFill>
                            <a:latin typeface="Cambria Math" panose="02040503050406030204" pitchFamily="18" charset="0"/>
                          </a:rPr>
                          <m:t>𝑘</m:t>
                        </m:r>
                      </m:e>
                    </m:rad>
                    <m:r>
                      <a:rPr lang="de-DE" sz="2100" b="0" i="1" dirty="0">
                        <a:solidFill>
                          <a:srgbClr val="19375B"/>
                        </a:solidFill>
                        <a:latin typeface="Cambria Math" panose="02040503050406030204" pitchFamily="18" charset="0"/>
                      </a:rPr>
                      <m:t>𝑢</m:t>
                    </m:r>
                  </m:oMath>
                </a14:m>
                <a:r>
                  <a:rPr lang="de-DE" sz="2100" dirty="0">
                    <a:solidFill>
                      <a:srgbClr val="19375B"/>
                    </a:solidFill>
                  </a:rPr>
                  <a:t> </a:t>
                </a:r>
                <a:endParaRPr lang="de-DE" sz="2100" dirty="0">
                  <a:solidFill>
                    <a:srgbClr val="19375B"/>
                  </a:solidFill>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de-DE" sz="2100" dirty="0">
                          <a:solidFill>
                            <a:srgbClr val="19375B"/>
                          </a:solidFill>
                          <a:latin typeface="Cambria Math" panose="02040503050406030204" pitchFamily="18" charset="0"/>
                        </a:rPr>
                        <m:t>+ⅈ</m:t>
                      </m:r>
                      <m:d>
                        <m:dPr>
                          <m:ctrlPr>
                            <a:rPr lang="de-DE" sz="2100" i="1" dirty="0">
                              <a:solidFill>
                                <a:srgbClr val="19375B"/>
                              </a:solidFill>
                              <a:latin typeface="Cambria Math" panose="02040503050406030204" pitchFamily="18" charset="0"/>
                            </a:rPr>
                          </m:ctrlPr>
                        </m:dPr>
                        <m:e>
                          <m:r>
                            <a:rPr lang="de-DE" sz="2100" i="1" dirty="0">
                              <a:solidFill>
                                <a:srgbClr val="19375B"/>
                              </a:solidFill>
                              <a:latin typeface="Cambria Math" panose="02040503050406030204" pitchFamily="18" charset="0"/>
                            </a:rPr>
                            <m:t>𝑛</m:t>
                          </m:r>
                          <m:r>
                            <a:rPr lang="de-DE" sz="2100" dirty="0">
                              <a:solidFill>
                                <a:srgbClr val="19375B"/>
                              </a:solidFill>
                              <a:latin typeface="Cambria Math" panose="02040503050406030204" pitchFamily="18" charset="0"/>
                            </a:rPr>
                            <m:t>+</m:t>
                          </m:r>
                          <m:sSub>
                            <m:sSubPr>
                              <m:ctrlPr>
                                <a:rPr lang="de-DE" sz="2100" i="1" dirty="0">
                                  <a:solidFill>
                                    <a:srgbClr val="19375B"/>
                                  </a:solidFill>
                                  <a:latin typeface="Cambria Math" panose="02040503050406030204" pitchFamily="18" charset="0"/>
                                </a:rPr>
                              </m:ctrlPr>
                            </m:sSubPr>
                            <m:e>
                              <m:r>
                                <a:rPr lang="de-DE" sz="2100" i="1" dirty="0">
                                  <a:solidFill>
                                    <a:srgbClr val="19375B"/>
                                  </a:solidFill>
                                  <a:latin typeface="Cambria Math" panose="02040503050406030204" pitchFamily="18" charset="0"/>
                                </a:rPr>
                                <m:t>𝜎</m:t>
                              </m:r>
                            </m:e>
                            <m:sub>
                              <m:r>
                                <a:rPr lang="de-DE" sz="2100" i="1" dirty="0">
                                  <a:solidFill>
                                    <a:srgbClr val="19375B"/>
                                  </a:solidFill>
                                  <a:latin typeface="Cambria Math" panose="02040503050406030204" pitchFamily="18" charset="0"/>
                                </a:rPr>
                                <m:t>𝐹𝐶𝐷</m:t>
                              </m:r>
                            </m:sub>
                          </m:sSub>
                          <m:sSup>
                            <m:sSupPr>
                              <m:ctrlPr>
                                <a:rPr lang="de-DE" sz="2100" i="1" dirty="0">
                                  <a:solidFill>
                                    <a:srgbClr val="19375B"/>
                                  </a:solidFill>
                                  <a:latin typeface="Cambria Math" panose="02040503050406030204" pitchFamily="18" charset="0"/>
                                </a:rPr>
                              </m:ctrlPr>
                            </m:sSupPr>
                            <m:e>
                              <m:r>
                                <a:rPr lang="de-DE" sz="2100" i="1" dirty="0">
                                  <a:solidFill>
                                    <a:srgbClr val="19375B"/>
                                  </a:solidFill>
                                  <a:latin typeface="Cambria Math" panose="02040503050406030204" pitchFamily="18" charset="0"/>
                                </a:rPr>
                                <m:t>𝑛</m:t>
                              </m:r>
                            </m:e>
                            <m:sup>
                              <m:r>
                                <a:rPr lang="de-DE" sz="2100" dirty="0">
                                  <a:solidFill>
                                    <a:srgbClr val="19375B"/>
                                  </a:solidFill>
                                  <a:latin typeface="Cambria Math" panose="02040503050406030204" pitchFamily="18" charset="0"/>
                                </a:rPr>
                                <m:t>0,8</m:t>
                              </m:r>
                            </m:sup>
                          </m:sSup>
                        </m:e>
                      </m:d>
                      <m:r>
                        <a:rPr lang="de-DE" sz="2100" i="1" dirty="0">
                          <a:solidFill>
                            <a:srgbClr val="19375B"/>
                          </a:solidFill>
                          <a:latin typeface="Cambria Math" panose="02040503050406030204" pitchFamily="18" charset="0"/>
                        </a:rPr>
                        <m:t>𝑧</m:t>
                      </m:r>
                      <m:r>
                        <a:rPr lang="de-DE" sz="2100" dirty="0">
                          <a:solidFill>
                            <a:srgbClr val="19375B"/>
                          </a:solidFill>
                          <a:latin typeface="Cambria Math" panose="02040503050406030204" pitchFamily="18" charset="0"/>
                        </a:rPr>
                        <m:t>−</m:t>
                      </m:r>
                      <m:d>
                        <m:dPr>
                          <m:ctrlPr>
                            <a:rPr lang="de-DE" sz="2100" i="1" dirty="0">
                              <a:solidFill>
                                <a:srgbClr val="19375B"/>
                              </a:solidFill>
                              <a:latin typeface="Cambria Math" panose="02040503050406030204" pitchFamily="18" charset="0"/>
                            </a:rPr>
                          </m:ctrlPr>
                        </m:dPr>
                        <m:e>
                          <m:sSub>
                            <m:sSubPr>
                              <m:ctrlPr>
                                <a:rPr lang="de-DE" sz="2100" i="1" dirty="0">
                                  <a:solidFill>
                                    <a:srgbClr val="19375B"/>
                                  </a:solidFill>
                                  <a:latin typeface="Cambria Math" panose="02040503050406030204" pitchFamily="18" charset="0"/>
                                </a:rPr>
                              </m:ctrlPr>
                            </m:sSubPr>
                            <m:e>
                              <m:r>
                                <a:rPr lang="de-DE" sz="2100" i="1" dirty="0">
                                  <a:solidFill>
                                    <a:srgbClr val="19375B"/>
                                  </a:solidFill>
                                  <a:latin typeface="Cambria Math" panose="02040503050406030204" pitchFamily="18" charset="0"/>
                                </a:rPr>
                                <m:t>𝛾</m:t>
                              </m:r>
                            </m:e>
                            <m:sub>
                              <m:r>
                                <a:rPr lang="de-DE" sz="2100" i="1" dirty="0">
                                  <a:solidFill>
                                    <a:srgbClr val="19375B"/>
                                  </a:solidFill>
                                  <a:latin typeface="Cambria Math" panose="02040503050406030204" pitchFamily="18" charset="0"/>
                                </a:rPr>
                                <m:t>𝑇𝑃𝐴</m:t>
                              </m:r>
                            </m:sub>
                          </m:sSub>
                          <m:sSup>
                            <m:sSupPr>
                              <m:ctrlPr>
                                <a:rPr lang="de-DE" sz="2100" i="1" dirty="0">
                                  <a:solidFill>
                                    <a:srgbClr val="19375B"/>
                                  </a:solidFill>
                                  <a:latin typeface="Cambria Math" panose="02040503050406030204" pitchFamily="18" charset="0"/>
                                </a:rPr>
                              </m:ctrlPr>
                            </m:sSupPr>
                            <m:e>
                              <m:d>
                                <m:dPr>
                                  <m:begChr m:val="|"/>
                                  <m:endChr m:val="|"/>
                                  <m:ctrlPr>
                                    <a:rPr lang="de-DE" sz="2100" i="1" dirty="0">
                                      <a:solidFill>
                                        <a:srgbClr val="19375B"/>
                                      </a:solidFill>
                                      <a:latin typeface="Cambria Math" panose="02040503050406030204" pitchFamily="18" charset="0"/>
                                    </a:rPr>
                                  </m:ctrlPr>
                                </m:dPr>
                                <m:e>
                                  <m:r>
                                    <a:rPr lang="de-DE" sz="2100" i="1" dirty="0">
                                      <a:solidFill>
                                        <a:srgbClr val="19375B"/>
                                      </a:solidFill>
                                      <a:latin typeface="Cambria Math" panose="02040503050406030204" pitchFamily="18" charset="0"/>
                                    </a:rPr>
                                    <m:t>𝑧</m:t>
                                  </m:r>
                                </m:e>
                              </m:d>
                            </m:e>
                            <m:sup>
                              <m:r>
                                <a:rPr lang="de-DE" sz="2100" dirty="0">
                                  <a:solidFill>
                                    <a:srgbClr val="19375B"/>
                                  </a:solidFill>
                                  <a:latin typeface="Cambria Math" panose="02040503050406030204" pitchFamily="18" charset="0"/>
                                </a:rPr>
                                <m:t>2</m:t>
                              </m:r>
                            </m:sup>
                          </m:sSup>
                          <m:r>
                            <a:rPr lang="de-DE" sz="2100" dirty="0">
                              <a:solidFill>
                                <a:srgbClr val="19375B"/>
                              </a:solidFill>
                              <a:latin typeface="Cambria Math" panose="02040503050406030204" pitchFamily="18" charset="0"/>
                            </a:rPr>
                            <m:t>+</m:t>
                          </m:r>
                          <m:sSub>
                            <m:sSubPr>
                              <m:ctrlPr>
                                <a:rPr lang="de-DE" sz="2100" i="1" dirty="0">
                                  <a:solidFill>
                                    <a:srgbClr val="19375B"/>
                                  </a:solidFill>
                                  <a:latin typeface="Cambria Math" panose="02040503050406030204" pitchFamily="18" charset="0"/>
                                </a:rPr>
                              </m:ctrlPr>
                            </m:sSubPr>
                            <m:e>
                              <m:r>
                                <a:rPr lang="de-DE" sz="2100" i="1" dirty="0">
                                  <a:solidFill>
                                    <a:srgbClr val="19375B"/>
                                  </a:solidFill>
                                  <a:latin typeface="Cambria Math" panose="02040503050406030204" pitchFamily="18" charset="0"/>
                                </a:rPr>
                                <m:t>𝛾</m:t>
                              </m:r>
                            </m:e>
                            <m:sub>
                              <m:r>
                                <a:rPr lang="de-DE" sz="2100" i="1" dirty="0">
                                  <a:solidFill>
                                    <a:srgbClr val="19375B"/>
                                  </a:solidFill>
                                  <a:latin typeface="Cambria Math" panose="02040503050406030204" pitchFamily="18" charset="0"/>
                                </a:rPr>
                                <m:t>𝐹𝐶𝐴</m:t>
                              </m:r>
                            </m:sub>
                          </m:sSub>
                          <m:r>
                            <a:rPr lang="de-DE" sz="2100" i="1" dirty="0">
                              <a:solidFill>
                                <a:srgbClr val="19375B"/>
                              </a:solidFill>
                              <a:latin typeface="Cambria Math" panose="02040503050406030204" pitchFamily="18" charset="0"/>
                            </a:rPr>
                            <m:t>𝑛</m:t>
                          </m:r>
                        </m:e>
                      </m:d>
                      <m:r>
                        <a:rPr lang="de-DE" sz="2100" i="1" dirty="0">
                          <a:solidFill>
                            <a:srgbClr val="19375B"/>
                          </a:solidFill>
                          <a:latin typeface="Cambria Math" panose="02040503050406030204" pitchFamily="18" charset="0"/>
                        </a:rPr>
                        <m:t>𝑧</m:t>
                      </m:r>
                      <m:r>
                        <a:rPr lang="de-DE" sz="2100" b="1" i="1" dirty="0" smtClean="0">
                          <a:solidFill>
                            <a:srgbClr val="19375B"/>
                          </a:solidFill>
                          <a:latin typeface="Cambria Math" panose="02040503050406030204" pitchFamily="18" charset="0"/>
                        </a:rPr>
                        <m:t>−</m:t>
                      </m:r>
                      <m:r>
                        <a:rPr lang="de-DE" sz="2100" b="1" i="0" dirty="0" smtClean="0">
                          <a:solidFill>
                            <a:srgbClr val="19375B"/>
                          </a:solidFill>
                          <a:latin typeface="Cambria Math" panose="02040503050406030204" pitchFamily="18" charset="0"/>
                        </a:rPr>
                        <m:t>𝐢𝐓𝐳</m:t>
                      </m:r>
                    </m:oMath>
                  </m:oMathPara>
                </a14:m>
                <a:endParaRPr lang="de-DE" sz="2100" dirty="0">
                  <a:solidFill>
                    <a:srgbClr val="19375B"/>
                  </a:solidFill>
                </a:endParaRPr>
              </a:p>
              <a:p>
                <a:pPr marL="457200" lvl="1" indent="0">
                  <a:buNone/>
                </a:pPr>
                <a:endParaRPr lang="de-DE" dirty="0">
                  <a:solidFill>
                    <a:srgbClr val="19375B"/>
                  </a:solidFill>
                </a:endParaRPr>
              </a:p>
              <a:p>
                <a:pPr lvl="2"/>
                <a:r>
                  <a:rPr lang="de-DE" sz="1600" dirty="0"/>
                  <a:t>T: </a:t>
                </a:r>
                <a:r>
                  <a:rPr lang="en-US" sz="1600" dirty="0"/>
                  <a:t>temperature change corresponding to TOE</a:t>
                </a:r>
              </a:p>
              <a:p>
                <a:pPr lvl="1"/>
                <a14:m>
                  <m:oMath xmlns:m="http://schemas.openxmlformats.org/officeDocument/2006/math">
                    <m:f>
                      <m:fPr>
                        <m:ctrlPr>
                          <a:rPr lang="de-DE" sz="2100" i="1" dirty="0" smtClean="0">
                            <a:solidFill>
                              <a:srgbClr val="19375B"/>
                            </a:solidFill>
                            <a:latin typeface="Cambria Math" panose="02040503050406030204" pitchFamily="18" charset="0"/>
                          </a:rPr>
                        </m:ctrlPr>
                      </m:fPr>
                      <m:num>
                        <m:r>
                          <a:rPr lang="de-DE" sz="2100" i="1" dirty="0">
                            <a:solidFill>
                              <a:srgbClr val="19375B"/>
                            </a:solidFill>
                            <a:latin typeface="Cambria Math" panose="02040503050406030204" pitchFamily="18" charset="0"/>
                          </a:rPr>
                          <m:t>𝜕</m:t>
                        </m:r>
                        <m:r>
                          <a:rPr lang="de-DE" sz="2100" i="1" dirty="0">
                            <a:solidFill>
                              <a:srgbClr val="19375B"/>
                            </a:solidFill>
                            <a:latin typeface="Cambria Math" panose="02040503050406030204" pitchFamily="18" charset="0"/>
                          </a:rPr>
                          <m:t>𝑛</m:t>
                        </m:r>
                      </m:num>
                      <m:den>
                        <m:r>
                          <a:rPr lang="de-DE" sz="2100" i="1" dirty="0">
                            <a:solidFill>
                              <a:srgbClr val="19375B"/>
                            </a:solidFill>
                            <a:latin typeface="Cambria Math" panose="02040503050406030204" pitchFamily="18" charset="0"/>
                          </a:rPr>
                          <m:t>𝜕</m:t>
                        </m:r>
                        <m:r>
                          <a:rPr lang="de-DE" sz="2100" i="1" dirty="0">
                            <a:solidFill>
                              <a:srgbClr val="19375B"/>
                            </a:solidFill>
                            <a:latin typeface="Cambria Math" panose="02040503050406030204" pitchFamily="18" charset="0"/>
                          </a:rPr>
                          <m:t>𝑡</m:t>
                        </m:r>
                      </m:den>
                    </m:f>
                    <m:r>
                      <a:rPr lang="de-DE" sz="2100" i="1" dirty="0">
                        <a:solidFill>
                          <a:srgbClr val="19375B"/>
                        </a:solidFill>
                        <a:latin typeface="Cambria Math" panose="02040503050406030204" pitchFamily="18" charset="0"/>
                      </a:rPr>
                      <m:t>=</m:t>
                    </m:r>
                    <m:sSup>
                      <m:sSupPr>
                        <m:ctrlPr>
                          <a:rPr lang="de-DE" sz="2100" i="1" dirty="0">
                            <a:solidFill>
                              <a:srgbClr val="19375B"/>
                            </a:solidFill>
                            <a:latin typeface="Cambria Math" panose="02040503050406030204" pitchFamily="18" charset="0"/>
                          </a:rPr>
                        </m:ctrlPr>
                      </m:sSupPr>
                      <m:e>
                        <m:d>
                          <m:dPr>
                            <m:begChr m:val="|"/>
                            <m:endChr m:val="|"/>
                            <m:ctrlPr>
                              <a:rPr lang="de-DE" sz="2100" i="1" dirty="0">
                                <a:solidFill>
                                  <a:srgbClr val="19375B"/>
                                </a:solidFill>
                                <a:latin typeface="Cambria Math" panose="02040503050406030204" pitchFamily="18" charset="0"/>
                              </a:rPr>
                            </m:ctrlPr>
                          </m:dPr>
                          <m:e>
                            <m:r>
                              <a:rPr lang="de-DE" sz="2100" i="1" dirty="0">
                                <a:solidFill>
                                  <a:srgbClr val="19375B"/>
                                </a:solidFill>
                                <a:latin typeface="Cambria Math" panose="02040503050406030204" pitchFamily="18" charset="0"/>
                              </a:rPr>
                              <m:t>𝑧</m:t>
                            </m:r>
                          </m:e>
                        </m:d>
                      </m:e>
                      <m:sup>
                        <m:r>
                          <a:rPr lang="de-DE" sz="2100" i="1" dirty="0">
                            <a:solidFill>
                              <a:srgbClr val="19375B"/>
                            </a:solidFill>
                            <a:latin typeface="Cambria Math" panose="02040503050406030204" pitchFamily="18" charset="0"/>
                          </a:rPr>
                          <m:t>4</m:t>
                        </m:r>
                      </m:sup>
                    </m:sSup>
                    <m:r>
                      <a:rPr lang="de-DE" sz="2100" i="1" dirty="0">
                        <a:solidFill>
                          <a:srgbClr val="19375B"/>
                        </a:solidFill>
                        <a:latin typeface="Cambria Math" panose="02040503050406030204" pitchFamily="18" charset="0"/>
                      </a:rPr>
                      <m:t>−</m:t>
                    </m:r>
                    <m:f>
                      <m:fPr>
                        <m:ctrlPr>
                          <a:rPr lang="de-DE" sz="2100" i="1" dirty="0">
                            <a:solidFill>
                              <a:srgbClr val="19375B"/>
                            </a:solidFill>
                            <a:latin typeface="Cambria Math" panose="02040503050406030204" pitchFamily="18" charset="0"/>
                          </a:rPr>
                        </m:ctrlPr>
                      </m:fPr>
                      <m:num>
                        <m:r>
                          <a:rPr lang="de-DE" sz="2100" i="1" dirty="0">
                            <a:solidFill>
                              <a:srgbClr val="19375B"/>
                            </a:solidFill>
                            <a:latin typeface="Cambria Math" panose="02040503050406030204" pitchFamily="18" charset="0"/>
                          </a:rPr>
                          <m:t>𝑛</m:t>
                        </m:r>
                      </m:num>
                      <m:den>
                        <m:r>
                          <a:rPr lang="de-DE" sz="2100" i="1" dirty="0">
                            <a:solidFill>
                              <a:srgbClr val="19375B"/>
                            </a:solidFill>
                            <a:latin typeface="Cambria Math" panose="02040503050406030204" pitchFamily="18" charset="0"/>
                          </a:rPr>
                          <m:t>𝜏</m:t>
                        </m:r>
                      </m:den>
                    </m:f>
                  </m:oMath>
                </a14:m>
                <a:r>
                  <a:rPr lang="de-DE" sz="2100" i="1" dirty="0">
                    <a:solidFill>
                      <a:srgbClr val="19375B"/>
                    </a:solidFill>
                    <a:latin typeface="Cambria Math" panose="02040503050406030204" pitchFamily="18" charset="0"/>
                  </a:rPr>
                  <a:t> </a:t>
                </a:r>
                <a:r>
                  <a:rPr lang="de-DE" sz="1400" dirty="0">
                    <a:solidFill>
                      <a:srgbClr val="19375B"/>
                    </a:solidFill>
                    <a:cs typeface="ＭＳ Ｐゴシック" charset="0"/>
                  </a:rPr>
                  <a:t>[2]</a:t>
                </a:r>
                <a:r>
                  <a:rPr lang="de-DE" sz="2200" dirty="0">
                    <a:solidFill>
                      <a:srgbClr val="19375B"/>
                    </a:solidFill>
                    <a:cs typeface="ＭＳ Ｐゴシック" charset="0"/>
                  </a:rPr>
                  <a:t> </a:t>
                </a:r>
              </a:p>
              <a:p>
                <a:pPr lvl="1"/>
                <a14:m>
                  <m:oMath xmlns:m="http://schemas.openxmlformats.org/officeDocument/2006/math">
                    <m:f>
                      <m:fPr>
                        <m:ctrlPr>
                          <a:rPr lang="de-DE" sz="2100" b="1" i="1" dirty="0" smtClean="0">
                            <a:solidFill>
                              <a:srgbClr val="19375B"/>
                            </a:solidFill>
                            <a:latin typeface="Cambria Math" panose="02040503050406030204" pitchFamily="18" charset="0"/>
                          </a:rPr>
                        </m:ctrlPr>
                      </m:fPr>
                      <m:num>
                        <m:r>
                          <a:rPr lang="de-DE" sz="2100" b="1" i="0" dirty="0">
                            <a:solidFill>
                              <a:srgbClr val="19375B"/>
                            </a:solidFill>
                            <a:latin typeface="Cambria Math" panose="02040503050406030204" pitchFamily="18" charset="0"/>
                          </a:rPr>
                          <m:t>𝛛</m:t>
                        </m:r>
                        <m:r>
                          <a:rPr lang="de-DE" sz="2100" b="1" i="0" dirty="0">
                            <a:solidFill>
                              <a:srgbClr val="19375B"/>
                            </a:solidFill>
                            <a:latin typeface="Cambria Math" panose="02040503050406030204" pitchFamily="18" charset="0"/>
                          </a:rPr>
                          <m:t>𝐓</m:t>
                        </m:r>
                      </m:num>
                      <m:den>
                        <m:r>
                          <a:rPr lang="de-DE" sz="2100" b="1" i="0" dirty="0">
                            <a:solidFill>
                              <a:srgbClr val="19375B"/>
                            </a:solidFill>
                            <a:latin typeface="Cambria Math" panose="02040503050406030204" pitchFamily="18" charset="0"/>
                          </a:rPr>
                          <m:t>𝛛</m:t>
                        </m:r>
                        <m:r>
                          <a:rPr lang="de-DE" sz="2100" b="1" i="0" dirty="0">
                            <a:solidFill>
                              <a:srgbClr val="19375B"/>
                            </a:solidFill>
                            <a:latin typeface="Cambria Math" panose="02040503050406030204" pitchFamily="18" charset="0"/>
                          </a:rPr>
                          <m:t>𝐭</m:t>
                        </m:r>
                      </m:den>
                    </m:f>
                    <m:r>
                      <a:rPr lang="de-DE" sz="2100" b="1" i="0" dirty="0">
                        <a:solidFill>
                          <a:srgbClr val="19375B"/>
                        </a:solidFill>
                        <a:latin typeface="Cambria Math" panose="02040503050406030204" pitchFamily="18" charset="0"/>
                      </a:rPr>
                      <m:t>=</m:t>
                    </m:r>
                    <m:sSub>
                      <m:sSubPr>
                        <m:ctrlPr>
                          <a:rPr lang="de-DE" sz="2100" b="1" i="1" dirty="0">
                            <a:solidFill>
                              <a:srgbClr val="19375B"/>
                            </a:solidFill>
                            <a:latin typeface="Cambria Math" panose="02040503050406030204" pitchFamily="18" charset="0"/>
                          </a:rPr>
                        </m:ctrlPr>
                      </m:sSubPr>
                      <m:e>
                        <m:r>
                          <a:rPr lang="de-DE" sz="2100" b="1" i="0" dirty="0">
                            <a:solidFill>
                              <a:srgbClr val="19375B"/>
                            </a:solidFill>
                            <a:latin typeface="Cambria Math" panose="02040503050406030204" pitchFamily="18" charset="0"/>
                          </a:rPr>
                          <m:t>𝛏</m:t>
                        </m:r>
                      </m:e>
                      <m:sub>
                        <m:r>
                          <a:rPr lang="de-DE" sz="2100" b="1" i="0" dirty="0">
                            <a:solidFill>
                              <a:srgbClr val="19375B"/>
                            </a:solidFill>
                            <a:latin typeface="Cambria Math" panose="02040503050406030204" pitchFamily="18" charset="0"/>
                          </a:rPr>
                          <m:t>𝐓</m:t>
                        </m:r>
                      </m:sub>
                    </m:sSub>
                    <m:sSup>
                      <m:sSupPr>
                        <m:ctrlPr>
                          <a:rPr lang="de-DE" sz="2100" b="1" i="1" dirty="0">
                            <a:solidFill>
                              <a:srgbClr val="19375B"/>
                            </a:solidFill>
                            <a:latin typeface="Cambria Math" panose="02040503050406030204" pitchFamily="18" charset="0"/>
                          </a:rPr>
                        </m:ctrlPr>
                      </m:sSupPr>
                      <m:e>
                        <m:d>
                          <m:dPr>
                            <m:begChr m:val="|"/>
                            <m:endChr m:val="|"/>
                            <m:ctrlPr>
                              <a:rPr lang="de-DE" sz="2100" b="1" i="1" dirty="0">
                                <a:solidFill>
                                  <a:srgbClr val="19375B"/>
                                </a:solidFill>
                                <a:latin typeface="Cambria Math" panose="02040503050406030204" pitchFamily="18" charset="0"/>
                              </a:rPr>
                            </m:ctrlPr>
                          </m:dPr>
                          <m:e>
                            <m:r>
                              <a:rPr lang="de-DE" sz="2100" b="1" i="0" dirty="0">
                                <a:solidFill>
                                  <a:srgbClr val="19375B"/>
                                </a:solidFill>
                                <a:latin typeface="Cambria Math" panose="02040503050406030204" pitchFamily="18" charset="0"/>
                              </a:rPr>
                              <m:t>𝐳</m:t>
                            </m:r>
                          </m:e>
                        </m:d>
                      </m:e>
                      <m:sup>
                        <m:r>
                          <a:rPr lang="de-DE" sz="2100" b="1" i="0" dirty="0">
                            <a:solidFill>
                              <a:srgbClr val="19375B"/>
                            </a:solidFill>
                            <a:latin typeface="Cambria Math" panose="02040503050406030204" pitchFamily="18" charset="0"/>
                          </a:rPr>
                          <m:t>𝟐</m:t>
                        </m:r>
                      </m:sup>
                    </m:sSup>
                    <m:d>
                      <m:dPr>
                        <m:ctrlPr>
                          <a:rPr lang="de-DE" sz="2100" b="1" i="1" dirty="0">
                            <a:solidFill>
                              <a:srgbClr val="19375B"/>
                            </a:solidFill>
                            <a:latin typeface="Cambria Math" panose="02040503050406030204" pitchFamily="18" charset="0"/>
                          </a:rPr>
                        </m:ctrlPr>
                      </m:dPr>
                      <m:e>
                        <m:sSub>
                          <m:sSubPr>
                            <m:ctrlPr>
                              <a:rPr lang="de-DE" sz="2100" b="1" i="1" dirty="0">
                                <a:solidFill>
                                  <a:srgbClr val="19375B"/>
                                </a:solidFill>
                                <a:latin typeface="Cambria Math" panose="02040503050406030204" pitchFamily="18" charset="0"/>
                              </a:rPr>
                            </m:ctrlPr>
                          </m:sSubPr>
                          <m:e>
                            <m:r>
                              <a:rPr lang="de-DE" sz="2100" b="1" i="0" dirty="0">
                                <a:solidFill>
                                  <a:srgbClr val="19375B"/>
                                </a:solidFill>
                                <a:latin typeface="Cambria Math" panose="02040503050406030204" pitchFamily="18" charset="0"/>
                              </a:rPr>
                              <m:t>𝛈</m:t>
                            </m:r>
                          </m:e>
                          <m:sub>
                            <m:r>
                              <a:rPr lang="de-DE" sz="2100" b="1" i="0" dirty="0">
                                <a:solidFill>
                                  <a:srgbClr val="19375B"/>
                                </a:solidFill>
                                <a:latin typeface="Cambria Math" panose="02040503050406030204" pitchFamily="18" charset="0"/>
                              </a:rPr>
                              <m:t>𝐥𝐢𝐧</m:t>
                            </m:r>
                          </m:sub>
                        </m:sSub>
                        <m:sSub>
                          <m:sSubPr>
                            <m:ctrlPr>
                              <a:rPr lang="de-DE" sz="2100" b="1" i="1" dirty="0">
                                <a:solidFill>
                                  <a:srgbClr val="19375B"/>
                                </a:solidFill>
                                <a:latin typeface="Cambria Math" panose="02040503050406030204" pitchFamily="18" charset="0"/>
                              </a:rPr>
                            </m:ctrlPr>
                          </m:sSubPr>
                          <m:e>
                            <m:r>
                              <a:rPr lang="de-DE" sz="2100" b="1" i="0" dirty="0">
                                <a:solidFill>
                                  <a:srgbClr val="19375B"/>
                                </a:solidFill>
                                <a:latin typeface="Cambria Math" panose="02040503050406030204" pitchFamily="18" charset="0"/>
                              </a:rPr>
                              <m:t>𝛈</m:t>
                            </m:r>
                          </m:e>
                          <m:sub>
                            <m:r>
                              <a:rPr lang="de-DE" sz="2100" b="1" i="0" dirty="0">
                                <a:solidFill>
                                  <a:srgbClr val="19375B"/>
                                </a:solidFill>
                                <a:latin typeface="Cambria Math" panose="02040503050406030204" pitchFamily="18" charset="0"/>
                              </a:rPr>
                              <m:t>𝐜</m:t>
                            </m:r>
                          </m:sub>
                        </m:sSub>
                        <m:r>
                          <a:rPr lang="de-DE" sz="2100" b="1" i="0" dirty="0">
                            <a:solidFill>
                              <a:srgbClr val="19375B"/>
                            </a:solidFill>
                            <a:latin typeface="Cambria Math" panose="02040503050406030204" pitchFamily="18" charset="0"/>
                          </a:rPr>
                          <m:t>+</m:t>
                        </m:r>
                        <m:r>
                          <a:rPr lang="de-DE" sz="2100" b="1" i="0" dirty="0">
                            <a:solidFill>
                              <a:srgbClr val="19375B"/>
                            </a:solidFill>
                            <a:latin typeface="Cambria Math" panose="02040503050406030204" pitchFamily="18" charset="0"/>
                          </a:rPr>
                          <m:t>𝟐</m:t>
                        </m:r>
                        <m:sSub>
                          <m:sSubPr>
                            <m:ctrlPr>
                              <a:rPr lang="de-DE" sz="2100" b="1" i="1" dirty="0">
                                <a:solidFill>
                                  <a:srgbClr val="19375B"/>
                                </a:solidFill>
                                <a:latin typeface="Cambria Math" panose="02040503050406030204" pitchFamily="18" charset="0"/>
                              </a:rPr>
                            </m:ctrlPr>
                          </m:sSubPr>
                          <m:e>
                            <m:r>
                              <a:rPr lang="de-DE" sz="2100" b="1" i="0" dirty="0">
                                <a:solidFill>
                                  <a:srgbClr val="19375B"/>
                                </a:solidFill>
                                <a:latin typeface="Cambria Math" panose="02040503050406030204" pitchFamily="18" charset="0"/>
                              </a:rPr>
                              <m:t>𝛄</m:t>
                            </m:r>
                          </m:e>
                          <m:sub>
                            <m:r>
                              <a:rPr lang="de-DE" sz="2100" b="1" i="0" dirty="0">
                                <a:solidFill>
                                  <a:srgbClr val="19375B"/>
                                </a:solidFill>
                                <a:latin typeface="Cambria Math" panose="02040503050406030204" pitchFamily="18" charset="0"/>
                              </a:rPr>
                              <m:t>𝐓𝐏𝐀</m:t>
                            </m:r>
                          </m:sub>
                        </m:sSub>
                        <m:sSup>
                          <m:sSupPr>
                            <m:ctrlPr>
                              <a:rPr lang="de-DE" sz="2100" b="1" i="1" dirty="0">
                                <a:solidFill>
                                  <a:srgbClr val="19375B"/>
                                </a:solidFill>
                                <a:latin typeface="Cambria Math" panose="02040503050406030204" pitchFamily="18" charset="0"/>
                              </a:rPr>
                            </m:ctrlPr>
                          </m:sSupPr>
                          <m:e>
                            <m:d>
                              <m:dPr>
                                <m:begChr m:val="|"/>
                                <m:endChr m:val="|"/>
                                <m:ctrlPr>
                                  <a:rPr lang="de-DE" sz="2100" b="1" i="1" dirty="0">
                                    <a:solidFill>
                                      <a:srgbClr val="19375B"/>
                                    </a:solidFill>
                                    <a:latin typeface="Cambria Math" panose="02040503050406030204" pitchFamily="18" charset="0"/>
                                  </a:rPr>
                                </m:ctrlPr>
                              </m:dPr>
                              <m:e>
                                <m:r>
                                  <a:rPr lang="de-DE" sz="2100" b="1" i="0" dirty="0">
                                    <a:solidFill>
                                      <a:srgbClr val="19375B"/>
                                    </a:solidFill>
                                    <a:latin typeface="Cambria Math" panose="02040503050406030204" pitchFamily="18" charset="0"/>
                                  </a:rPr>
                                  <m:t>𝐳</m:t>
                                </m:r>
                              </m:e>
                            </m:d>
                          </m:e>
                          <m:sup>
                            <m:r>
                              <a:rPr lang="de-DE" sz="2100" b="1" i="0" dirty="0">
                                <a:solidFill>
                                  <a:srgbClr val="19375B"/>
                                </a:solidFill>
                                <a:latin typeface="Cambria Math" panose="02040503050406030204" pitchFamily="18" charset="0"/>
                              </a:rPr>
                              <m:t>𝟐</m:t>
                            </m:r>
                          </m:sup>
                        </m:sSup>
                        <m:r>
                          <a:rPr lang="de-DE" sz="2100" b="1" i="0" dirty="0">
                            <a:solidFill>
                              <a:srgbClr val="19375B"/>
                            </a:solidFill>
                            <a:latin typeface="Cambria Math" panose="02040503050406030204" pitchFamily="18" charset="0"/>
                          </a:rPr>
                          <m:t>+</m:t>
                        </m:r>
                        <m:r>
                          <a:rPr lang="en-US" sz="2100" b="1" i="0" dirty="0">
                            <a:solidFill>
                              <a:srgbClr val="19375B"/>
                            </a:solidFill>
                            <a:latin typeface="Cambria Math" panose="02040503050406030204" pitchFamily="18" charset="0"/>
                          </a:rPr>
                          <m:t>𝟐</m:t>
                        </m:r>
                        <m:sSub>
                          <m:sSubPr>
                            <m:ctrlPr>
                              <a:rPr lang="de-DE" sz="2100" b="1" i="1" dirty="0">
                                <a:solidFill>
                                  <a:srgbClr val="19375B"/>
                                </a:solidFill>
                                <a:latin typeface="Cambria Math" panose="02040503050406030204" pitchFamily="18" charset="0"/>
                              </a:rPr>
                            </m:ctrlPr>
                          </m:sSubPr>
                          <m:e>
                            <m:r>
                              <a:rPr lang="de-DE" sz="2100" b="1" i="0" dirty="0">
                                <a:solidFill>
                                  <a:srgbClr val="19375B"/>
                                </a:solidFill>
                                <a:latin typeface="Cambria Math" panose="02040503050406030204" pitchFamily="18" charset="0"/>
                              </a:rPr>
                              <m:t>𝛄</m:t>
                            </m:r>
                          </m:e>
                          <m:sub>
                            <m:r>
                              <a:rPr lang="de-DE" sz="2100" b="1" i="0" dirty="0">
                                <a:solidFill>
                                  <a:srgbClr val="19375B"/>
                                </a:solidFill>
                                <a:latin typeface="Cambria Math" panose="02040503050406030204" pitchFamily="18" charset="0"/>
                              </a:rPr>
                              <m:t>𝐅𝐂𝐀</m:t>
                            </m:r>
                          </m:sub>
                        </m:sSub>
                        <m:r>
                          <a:rPr lang="de-DE" sz="2100" b="1" i="0" dirty="0">
                            <a:solidFill>
                              <a:srgbClr val="19375B"/>
                            </a:solidFill>
                            <a:latin typeface="Cambria Math" panose="02040503050406030204" pitchFamily="18" charset="0"/>
                          </a:rPr>
                          <m:t>𝐧</m:t>
                        </m:r>
                      </m:e>
                    </m:d>
                    <m:r>
                      <a:rPr lang="de-DE" sz="2100" b="1" i="0" dirty="0">
                        <a:solidFill>
                          <a:srgbClr val="19375B"/>
                        </a:solidFill>
                        <a:latin typeface="Cambria Math" panose="02040503050406030204" pitchFamily="18" charset="0"/>
                      </a:rPr>
                      <m:t>−</m:t>
                    </m:r>
                    <m:f>
                      <m:fPr>
                        <m:ctrlPr>
                          <a:rPr lang="de-DE" sz="2100" b="1" i="1" dirty="0">
                            <a:solidFill>
                              <a:srgbClr val="19375B"/>
                            </a:solidFill>
                            <a:latin typeface="Cambria Math" panose="02040503050406030204" pitchFamily="18" charset="0"/>
                          </a:rPr>
                        </m:ctrlPr>
                      </m:fPr>
                      <m:num>
                        <m:r>
                          <a:rPr lang="de-DE" sz="2100" b="1" i="0" dirty="0">
                            <a:solidFill>
                              <a:srgbClr val="19375B"/>
                            </a:solidFill>
                            <a:latin typeface="Cambria Math" panose="02040503050406030204" pitchFamily="18" charset="0"/>
                          </a:rPr>
                          <m:t>𝐓</m:t>
                        </m:r>
                      </m:num>
                      <m:den>
                        <m:sSub>
                          <m:sSubPr>
                            <m:ctrlPr>
                              <a:rPr lang="de-DE" sz="2100" b="1" i="1" dirty="0">
                                <a:solidFill>
                                  <a:srgbClr val="19375B"/>
                                </a:solidFill>
                                <a:latin typeface="Cambria Math" panose="02040503050406030204" pitchFamily="18" charset="0"/>
                              </a:rPr>
                            </m:ctrlPr>
                          </m:sSubPr>
                          <m:e>
                            <m:r>
                              <a:rPr lang="de-DE" sz="2100" b="1" i="0" dirty="0">
                                <a:solidFill>
                                  <a:srgbClr val="19375B"/>
                                </a:solidFill>
                                <a:latin typeface="Cambria Math" panose="02040503050406030204" pitchFamily="18" charset="0"/>
                              </a:rPr>
                              <m:t>𝛕</m:t>
                            </m:r>
                          </m:e>
                          <m:sub>
                            <m:r>
                              <a:rPr lang="de-DE" sz="2100" b="1" i="0" dirty="0">
                                <a:solidFill>
                                  <a:srgbClr val="19375B"/>
                                </a:solidFill>
                                <a:latin typeface="Cambria Math" panose="02040503050406030204" pitchFamily="18" charset="0"/>
                              </a:rPr>
                              <m:t>𝛉</m:t>
                            </m:r>
                          </m:sub>
                        </m:sSub>
                      </m:den>
                    </m:f>
                  </m:oMath>
                </a14:m>
                <a:r>
                  <a:rPr lang="en-US" sz="2200" dirty="0">
                    <a:solidFill>
                      <a:srgbClr val="19375B"/>
                    </a:solidFill>
                    <a:latin typeface="Cambria Math" panose="02040503050406030204" pitchFamily="18" charset="0"/>
                  </a:rPr>
                  <a:t> </a:t>
                </a:r>
                <a:r>
                  <a:rPr lang="de-DE" sz="1400" dirty="0">
                    <a:solidFill>
                      <a:srgbClr val="19375B"/>
                    </a:solidFill>
                    <a:cs typeface="ＭＳ Ｐゴシック" charset="0"/>
                  </a:rPr>
                  <a:t>[2]  </a:t>
                </a:r>
              </a:p>
              <a:p>
                <a:pPr lvl="2"/>
                <a14:m>
                  <m:oMath xmlns:m="http://schemas.openxmlformats.org/officeDocument/2006/math">
                    <m:sSub>
                      <m:sSubPr>
                        <m:ctrlPr>
                          <a:rPr lang="de-DE" sz="1600" i="1" dirty="0" smtClean="0">
                            <a:solidFill>
                              <a:srgbClr val="19375B"/>
                            </a:solidFill>
                            <a:latin typeface="Cambria Math" panose="02040503050406030204" pitchFamily="18" charset="0"/>
                          </a:rPr>
                        </m:ctrlPr>
                      </m:sSubPr>
                      <m:e>
                        <m:r>
                          <m:rPr>
                            <m:sty m:val="p"/>
                          </m:rPr>
                          <a:rPr lang="de-DE" sz="1600" b="0" i="0" dirty="0">
                            <a:solidFill>
                              <a:srgbClr val="19375B"/>
                            </a:solidFill>
                            <a:latin typeface="Cambria Math" panose="02040503050406030204" pitchFamily="18" charset="0"/>
                          </a:rPr>
                          <m:t>ξ</m:t>
                        </m:r>
                      </m:e>
                      <m:sub>
                        <m:r>
                          <m:rPr>
                            <m:sty m:val="p"/>
                          </m:rPr>
                          <a:rPr lang="de-DE" sz="1600" b="0" i="0" dirty="0">
                            <a:solidFill>
                              <a:srgbClr val="19375B"/>
                            </a:solidFill>
                            <a:latin typeface="Cambria Math" panose="02040503050406030204" pitchFamily="18" charset="0"/>
                          </a:rPr>
                          <m:t>T</m:t>
                        </m:r>
                      </m:sub>
                    </m:sSub>
                  </m:oMath>
                </a14:m>
                <a:r>
                  <a:rPr lang="en-US" sz="1600" dirty="0">
                    <a:solidFill>
                      <a:srgbClr val="19375B"/>
                    </a:solidFill>
                    <a:latin typeface="Cambria Math" panose="02040503050406030204" pitchFamily="18" charset="0"/>
                  </a:rPr>
                  <a:t>: normalized coefficient [2].</a:t>
                </a:r>
              </a:p>
              <a:p>
                <a:pPr lvl="2"/>
                <a14:m>
                  <m:oMath xmlns:m="http://schemas.openxmlformats.org/officeDocument/2006/math">
                    <m:sSub>
                      <m:sSubPr>
                        <m:ctrlPr>
                          <a:rPr lang="de-DE" sz="1600" i="1" dirty="0" smtClean="0">
                            <a:solidFill>
                              <a:srgbClr val="19375B"/>
                            </a:solidFill>
                            <a:latin typeface="Cambria Math" panose="02040503050406030204" pitchFamily="18" charset="0"/>
                          </a:rPr>
                        </m:ctrlPr>
                      </m:sSubPr>
                      <m:e>
                        <m:r>
                          <m:rPr>
                            <m:sty m:val="p"/>
                          </m:rPr>
                          <a:rPr lang="de-DE" sz="1600" b="0" i="0" dirty="0">
                            <a:solidFill>
                              <a:srgbClr val="19375B"/>
                            </a:solidFill>
                            <a:latin typeface="Cambria Math" panose="02040503050406030204" pitchFamily="18" charset="0"/>
                          </a:rPr>
                          <m:t>η</m:t>
                        </m:r>
                      </m:e>
                      <m:sub>
                        <m:r>
                          <m:rPr>
                            <m:sty m:val="p"/>
                          </m:rPr>
                          <a:rPr lang="de-DE" sz="1600" b="0" i="0" dirty="0">
                            <a:solidFill>
                              <a:srgbClr val="19375B"/>
                            </a:solidFill>
                            <a:latin typeface="Cambria Math" panose="02040503050406030204" pitchFamily="18" charset="0"/>
                          </a:rPr>
                          <m:t>lin</m:t>
                        </m:r>
                      </m:sub>
                    </m:sSub>
                  </m:oMath>
                </a14:m>
                <a:r>
                  <a:rPr lang="de-DE" sz="1600" dirty="0">
                    <a:solidFill>
                      <a:srgbClr val="19375B"/>
                    </a:solidFill>
                    <a:latin typeface="Cambria Math" panose="02040503050406030204" pitchFamily="18" charset="0"/>
                  </a:rPr>
                  <a:t>: </a:t>
                </a:r>
                <a:r>
                  <a:rPr lang="en-US" sz="1600" dirty="0">
                    <a:solidFill>
                      <a:srgbClr val="19375B"/>
                    </a:solidFill>
                    <a:latin typeface="Cambria Math" panose="02040503050406030204" pitchFamily="18" charset="0"/>
                  </a:rPr>
                  <a:t>proportion of the linear absorption loss in the ring loss. </a:t>
                </a:r>
                <a:endParaRPr lang="de-DE" sz="1600" i="1" dirty="0">
                  <a:solidFill>
                    <a:srgbClr val="19375B"/>
                  </a:solidFill>
                  <a:latin typeface="Cambria Math" panose="02040503050406030204" pitchFamily="18" charset="0"/>
                </a:endParaRPr>
              </a:p>
              <a:p>
                <a:pPr lvl="2"/>
                <a14:m>
                  <m:oMath xmlns:m="http://schemas.openxmlformats.org/officeDocument/2006/math">
                    <m:sSub>
                      <m:sSubPr>
                        <m:ctrlPr>
                          <a:rPr lang="de-DE" sz="1600" i="1" dirty="0" smtClean="0">
                            <a:solidFill>
                              <a:srgbClr val="19375B"/>
                            </a:solidFill>
                            <a:latin typeface="Cambria Math" panose="02040503050406030204" pitchFamily="18" charset="0"/>
                          </a:rPr>
                        </m:ctrlPr>
                      </m:sSubPr>
                      <m:e>
                        <m:r>
                          <m:rPr>
                            <m:sty m:val="p"/>
                          </m:rPr>
                          <a:rPr lang="de-DE" sz="1600" b="0" i="0" dirty="0">
                            <a:solidFill>
                              <a:srgbClr val="19375B"/>
                            </a:solidFill>
                            <a:latin typeface="Cambria Math" panose="02040503050406030204" pitchFamily="18" charset="0"/>
                          </a:rPr>
                          <m:t>η</m:t>
                        </m:r>
                      </m:e>
                      <m:sub>
                        <m:r>
                          <m:rPr>
                            <m:sty m:val="p"/>
                          </m:rPr>
                          <a:rPr lang="de-DE" sz="1600" b="0" i="0" dirty="0">
                            <a:solidFill>
                              <a:srgbClr val="19375B"/>
                            </a:solidFill>
                            <a:latin typeface="Cambria Math" panose="02040503050406030204" pitchFamily="18" charset="0"/>
                          </a:rPr>
                          <m:t>c</m:t>
                        </m:r>
                      </m:sub>
                    </m:sSub>
                  </m:oMath>
                </a14:m>
                <a:r>
                  <a:rPr lang="en-US" sz="1600" dirty="0">
                    <a:solidFill>
                      <a:srgbClr val="19375B"/>
                    </a:solidFill>
                    <a:latin typeface="Cambria Math" panose="02040503050406030204" pitchFamily="18" charset="0"/>
                  </a:rPr>
                  <a:t>: critical coupling (= 1), under coupling (&gt; 1) or over coupling (&lt; 1).</a:t>
                </a:r>
              </a:p>
              <a:p>
                <a:pPr lvl="2"/>
                <a14:m>
                  <m:oMath xmlns:m="http://schemas.openxmlformats.org/officeDocument/2006/math">
                    <m:sSub>
                      <m:sSubPr>
                        <m:ctrlPr>
                          <a:rPr lang="de-DE" sz="1600" i="1" dirty="0" smtClean="0">
                            <a:solidFill>
                              <a:srgbClr val="19375B"/>
                            </a:solidFill>
                            <a:latin typeface="Cambria Math" panose="02040503050406030204" pitchFamily="18" charset="0"/>
                          </a:rPr>
                        </m:ctrlPr>
                      </m:sSubPr>
                      <m:e>
                        <m:r>
                          <m:rPr>
                            <m:sty m:val="p"/>
                          </m:rPr>
                          <a:rPr lang="de-DE" sz="1600" b="0" i="0" dirty="0">
                            <a:solidFill>
                              <a:srgbClr val="19375B"/>
                            </a:solidFill>
                            <a:latin typeface="Cambria Math" panose="02040503050406030204" pitchFamily="18" charset="0"/>
                          </a:rPr>
                          <m:t>τ</m:t>
                        </m:r>
                      </m:e>
                      <m:sub>
                        <m:r>
                          <m:rPr>
                            <m:sty m:val="p"/>
                          </m:rPr>
                          <a:rPr lang="de-DE" sz="1600" b="0" i="0" dirty="0">
                            <a:solidFill>
                              <a:srgbClr val="19375B"/>
                            </a:solidFill>
                            <a:latin typeface="Cambria Math" panose="02040503050406030204" pitchFamily="18" charset="0"/>
                          </a:rPr>
                          <m:t>θ</m:t>
                        </m:r>
                      </m:sub>
                    </m:sSub>
                  </m:oMath>
                </a14:m>
                <a:r>
                  <a:rPr lang="en-US" sz="1600" dirty="0">
                    <a:solidFill>
                      <a:srgbClr val="19375B"/>
                    </a:solidFill>
                    <a:latin typeface="Cambria Math" panose="02040503050406030204" pitchFamily="18" charset="0"/>
                  </a:rPr>
                  <a:t>: thermal decay time. </a:t>
                </a:r>
              </a:p>
            </p:txBody>
          </p:sp>
        </mc:Choice>
        <mc:Fallback xmlns="">
          <p:sp>
            <p:nvSpPr>
              <p:cNvPr id="2" name="Content Placeholder 1">
                <a:extLst>
                  <a:ext uri="{FF2B5EF4-FFF2-40B4-BE49-F238E27FC236}">
                    <a16:creationId xmlns:a16="http://schemas.microsoft.com/office/drawing/2014/main" id="{05D85198-B161-FBAD-93E1-F7FED00139F2}"/>
                  </a:ext>
                </a:extLst>
              </p:cNvPr>
              <p:cNvSpPr>
                <a:spLocks noGrp="1" noRot="1" noChangeAspect="1" noMove="1" noResize="1" noEditPoints="1" noAdjustHandles="1" noChangeArrowheads="1" noChangeShapeType="1" noTextEdit="1"/>
              </p:cNvSpPr>
              <p:nvPr>
                <p:ph idx="1"/>
              </p:nvPr>
            </p:nvSpPr>
            <p:spPr>
              <a:blipFill>
                <a:blip r:embed="rId2"/>
                <a:stretch>
                  <a:fillRect l="-1834" t="-736" r="-91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6086D24-DECF-1828-6DAE-4570B0CA3BA2}"/>
              </a:ext>
            </a:extLst>
          </p:cNvPr>
          <p:cNvSpPr>
            <a:spLocks noGrp="1"/>
          </p:cNvSpPr>
          <p:nvPr>
            <p:ph type="title"/>
          </p:nvPr>
        </p:nvSpPr>
        <p:spPr>
          <a:xfrm>
            <a:off x="250824" y="149225"/>
            <a:ext cx="7172659" cy="647700"/>
          </a:xfrm>
        </p:spPr>
        <p:txBody>
          <a:bodyPr/>
          <a:lstStyle/>
          <a:p>
            <a:r>
              <a:rPr lang="de-DE" sz="2800" dirty="0"/>
              <a:t>Single Resonator with </a:t>
            </a:r>
            <a:r>
              <a:rPr lang="en-US" sz="2800" dirty="0"/>
              <a:t>Kerr, FCE and TOE</a:t>
            </a:r>
            <a:endParaRPr lang="de-DE" sz="2800" dirty="0"/>
          </a:p>
        </p:txBody>
      </p:sp>
      <p:sp>
        <p:nvSpPr>
          <p:cNvPr id="4" name="Date Placeholder 3">
            <a:extLst>
              <a:ext uri="{FF2B5EF4-FFF2-40B4-BE49-F238E27FC236}">
                <a16:creationId xmlns:a16="http://schemas.microsoft.com/office/drawing/2014/main" id="{D9CF3619-51A5-B7C0-9A53-0BFA25ECA8C2}"/>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3A3BDEB5-5FFD-C12B-9256-7FE24C826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F8D67-833A-C8BD-FB57-590F6B7EFD34}"/>
              </a:ext>
            </a:extLst>
          </p:cNvPr>
          <p:cNvSpPr>
            <a:spLocks noGrp="1"/>
          </p:cNvSpPr>
          <p:nvPr>
            <p:ph type="sldNum" sz="quarter" idx="12"/>
          </p:nvPr>
        </p:nvSpPr>
        <p:spPr/>
        <p:txBody>
          <a:bodyPr/>
          <a:lstStyle/>
          <a:p>
            <a:fld id="{2697313F-D866-4554-955F-25FA0D5B9080}" type="slidenum">
              <a:rPr lang="en-US" smtClean="0"/>
              <a:t>11</a:t>
            </a:fld>
            <a:endParaRPr lang="en-US"/>
          </a:p>
        </p:txBody>
      </p:sp>
      <p:sp>
        <p:nvSpPr>
          <p:cNvPr id="7" name="Left Brace 6">
            <a:extLst>
              <a:ext uri="{FF2B5EF4-FFF2-40B4-BE49-F238E27FC236}">
                <a16:creationId xmlns:a16="http://schemas.microsoft.com/office/drawing/2014/main" id="{73AE6491-A4F8-B871-E902-A656E8B754E1}"/>
              </a:ext>
            </a:extLst>
          </p:cNvPr>
          <p:cNvSpPr/>
          <p:nvPr/>
        </p:nvSpPr>
        <p:spPr bwMode="auto">
          <a:xfrm rot="16200000">
            <a:off x="6597411" y="2651053"/>
            <a:ext cx="121128" cy="688808"/>
          </a:xfrm>
          <a:prstGeom prst="leftBrace">
            <a:avLst/>
          </a:prstGeom>
          <a:noFill/>
          <a:ln w="19050" cap="flat" cmpd="sng" algn="ctr">
            <a:solidFill>
              <a:srgbClr val="00B050"/>
            </a:solidFill>
            <a:prstDash val="solid"/>
            <a:round/>
            <a:headEnd type="none" w="med" len="med"/>
            <a:tailEnd type="none" w="med" len="med"/>
          </a:ln>
          <a:effectLst/>
        </p:spPr>
        <p:txBody>
          <a:bodyPr vert="horz" wrap="none" lIns="91427" tIns="45714" rIns="91427" bIns="45714" numCol="1" rtlCol="0" anchor="ctr" anchorCtr="0" compatLnSpc="1">
            <a:prstTxWarp prst="textNoShape">
              <a:avLst/>
            </a:prstTxWarp>
          </a:bodyPr>
          <a:lstStyle/>
          <a:p>
            <a:pPr marL="0" marR="0" indent="0" algn="r" defTabSz="914400" rtl="0" eaLnBrk="1" fontAlgn="base" latinLnBrk="0" hangingPunct="1">
              <a:lnSpc>
                <a:spcPct val="110000"/>
              </a:lnSpc>
              <a:spcBef>
                <a:spcPct val="20000"/>
              </a:spcBef>
              <a:spcAft>
                <a:spcPct val="0"/>
              </a:spcAft>
              <a:buClr>
                <a:srgbClr val="333399"/>
              </a:buClr>
              <a:buSzPct val="80000"/>
              <a:buFont typeface="Webdings" pitchFamily="18" charset="2"/>
              <a:buNone/>
              <a:tabLst/>
            </a:pPr>
            <a:endParaRPr kumimoji="0" lang="de-DE" sz="2000" b="0" i="0" u="none" strike="noStrike" cap="none" normalizeH="0" baseline="0">
              <a:ln>
                <a:noFill/>
              </a:ln>
              <a:solidFill>
                <a:srgbClr val="003399"/>
              </a:solidFill>
              <a:effectLst/>
              <a:latin typeface="Arial" charset="0"/>
            </a:endParaRPr>
          </a:p>
        </p:txBody>
      </p:sp>
      <p:sp>
        <p:nvSpPr>
          <p:cNvPr id="8" name="TextBox 7">
            <a:extLst>
              <a:ext uri="{FF2B5EF4-FFF2-40B4-BE49-F238E27FC236}">
                <a16:creationId xmlns:a16="http://schemas.microsoft.com/office/drawing/2014/main" id="{E9C22C79-84F5-4225-FDCF-DB0977384883}"/>
              </a:ext>
            </a:extLst>
          </p:cNvPr>
          <p:cNvSpPr txBox="1"/>
          <p:nvPr/>
        </p:nvSpPr>
        <p:spPr>
          <a:xfrm>
            <a:off x="5289111" y="3056021"/>
            <a:ext cx="3604064" cy="292388"/>
          </a:xfrm>
          <a:prstGeom prst="rect">
            <a:avLst/>
          </a:prstGeom>
          <a:noFill/>
        </p:spPr>
        <p:txBody>
          <a:bodyPr wrap="none" rtlCol="0">
            <a:spAutoFit/>
          </a:bodyPr>
          <a:lstStyle/>
          <a:p>
            <a:r>
              <a:rPr lang="en-US" sz="1300" dirty="0">
                <a:solidFill>
                  <a:srgbClr val="00B050"/>
                </a:solidFill>
              </a:rPr>
              <a:t>refractive index change induced by TOE </a:t>
            </a:r>
            <a:r>
              <a:rPr lang="en-US" sz="1300" b="0" dirty="0">
                <a:solidFill>
                  <a:srgbClr val="19375B"/>
                </a:solidFill>
              </a:rPr>
              <a:t>[2]</a:t>
            </a:r>
            <a:endParaRPr lang="de-DE" sz="1300" b="0" dirty="0">
              <a:solidFill>
                <a:srgbClr val="19375B"/>
              </a:solidFill>
            </a:endParaRPr>
          </a:p>
        </p:txBody>
      </p:sp>
      <p:sp>
        <p:nvSpPr>
          <p:cNvPr id="9" name="TextBox 8">
            <a:extLst>
              <a:ext uri="{FF2B5EF4-FFF2-40B4-BE49-F238E27FC236}">
                <a16:creationId xmlns:a16="http://schemas.microsoft.com/office/drawing/2014/main" id="{04A5651C-9E2B-33BD-5B55-E3B4781BE456}"/>
              </a:ext>
            </a:extLst>
          </p:cNvPr>
          <p:cNvSpPr txBox="1"/>
          <p:nvPr/>
        </p:nvSpPr>
        <p:spPr>
          <a:xfrm>
            <a:off x="1171657" y="5956240"/>
            <a:ext cx="7002378" cy="400110"/>
          </a:xfrm>
          <a:prstGeom prst="rect">
            <a:avLst/>
          </a:prstGeom>
          <a:noFill/>
        </p:spPr>
        <p:txBody>
          <a:bodyPr wrap="square">
            <a:spAutoFit/>
          </a:bodyPr>
          <a:lstStyle/>
          <a:p>
            <a:r>
              <a:rPr lang="de-DE" sz="1000" b="0" dirty="0">
                <a:solidFill>
                  <a:srgbClr val="19375B"/>
                </a:solidFill>
              </a:rPr>
              <a:t>[2] Zhang, Libin, et al. "Multibistability and self-pulsation in nonlinear high-Q silicon microring resonators considering thermo-optical effect." Physical Review A—Atomic, Molecular, and Optical Physics 87.5 (2013): 053805.</a:t>
            </a:r>
          </a:p>
        </p:txBody>
      </p:sp>
    </p:spTree>
    <p:extLst>
      <p:ext uri="{BB962C8B-B14F-4D97-AF65-F5344CB8AC3E}">
        <p14:creationId xmlns:p14="http://schemas.microsoft.com/office/powerpoint/2010/main" val="334538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iagram of a single ring resonator&#10;&#10;AI-generated content may be incorrect.">
            <a:extLst>
              <a:ext uri="{FF2B5EF4-FFF2-40B4-BE49-F238E27FC236}">
                <a16:creationId xmlns:a16="http://schemas.microsoft.com/office/drawing/2014/main" id="{3DCAD1FF-B8B5-BC54-A200-845179256E1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915735" y="1151018"/>
            <a:ext cx="3571599" cy="2678697"/>
          </a:xfrm>
        </p:spPr>
      </p:pic>
      <p:sp>
        <p:nvSpPr>
          <p:cNvPr id="3" name="Title 2">
            <a:extLst>
              <a:ext uri="{FF2B5EF4-FFF2-40B4-BE49-F238E27FC236}">
                <a16:creationId xmlns:a16="http://schemas.microsoft.com/office/drawing/2014/main" id="{8750D1CE-E8AE-7C1E-CA9A-0F3D628A2BE8}"/>
              </a:ext>
            </a:extLst>
          </p:cNvPr>
          <p:cNvSpPr>
            <a:spLocks noGrp="1"/>
          </p:cNvSpPr>
          <p:nvPr>
            <p:ph type="title"/>
          </p:nvPr>
        </p:nvSpPr>
        <p:spPr/>
        <p:txBody>
          <a:bodyPr/>
          <a:lstStyle/>
          <a:p>
            <a:r>
              <a:rPr lang="de-DE" dirty="0"/>
              <a:t>Bifurcation Diagram and Bistability</a:t>
            </a:r>
          </a:p>
        </p:txBody>
      </p:sp>
      <p:sp>
        <p:nvSpPr>
          <p:cNvPr id="4" name="Date Placeholder 3">
            <a:extLst>
              <a:ext uri="{FF2B5EF4-FFF2-40B4-BE49-F238E27FC236}">
                <a16:creationId xmlns:a16="http://schemas.microsoft.com/office/drawing/2014/main" id="{02AF4166-7C5E-8F06-B674-8673A194DF4C}"/>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F25E2E4A-AC5A-FEC2-8BF5-366B91C13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13A072-6F9D-284A-4C8D-7C1B321FBBD3}"/>
              </a:ext>
            </a:extLst>
          </p:cNvPr>
          <p:cNvSpPr>
            <a:spLocks noGrp="1"/>
          </p:cNvSpPr>
          <p:nvPr>
            <p:ph type="sldNum" sz="quarter" idx="12"/>
          </p:nvPr>
        </p:nvSpPr>
        <p:spPr/>
        <p:txBody>
          <a:bodyPr/>
          <a:lstStyle/>
          <a:p>
            <a:fld id="{2697313F-D866-4554-955F-25FA0D5B9080}" type="slidenum">
              <a:rPr lang="en-US" smtClean="0"/>
              <a:t>12</a:t>
            </a:fld>
            <a:endParaRPr lang="en-US"/>
          </a:p>
        </p:txBody>
      </p:sp>
      <p:pic>
        <p:nvPicPr>
          <p:cNvPr id="10" name="Picture 9" descr="A graph of a single ring resonator&#10;&#10;AI-generated content may be incorrect.">
            <a:extLst>
              <a:ext uri="{FF2B5EF4-FFF2-40B4-BE49-F238E27FC236}">
                <a16:creationId xmlns:a16="http://schemas.microsoft.com/office/drawing/2014/main" id="{2D377A49-83AB-801F-0ED3-96445389F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01" y="3657599"/>
            <a:ext cx="3598333" cy="2698750"/>
          </a:xfrm>
          <a:prstGeom prst="rect">
            <a:avLst/>
          </a:prstGeom>
        </p:spPr>
      </p:pic>
      <p:pic>
        <p:nvPicPr>
          <p:cNvPr id="12" name="Picture 11" descr="A graph of a single ring resonator&#10;&#10;AI-generated content may be incorrect.">
            <a:extLst>
              <a:ext uri="{FF2B5EF4-FFF2-40B4-BE49-F238E27FC236}">
                <a16:creationId xmlns:a16="http://schemas.microsoft.com/office/drawing/2014/main" id="{19D1D687-9073-81D9-A751-1A8A3BD20C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7685" y="3657599"/>
            <a:ext cx="3598333" cy="2698750"/>
          </a:xfrm>
          <a:prstGeom prst="rect">
            <a:avLst/>
          </a:prstGeom>
        </p:spPr>
      </p:pic>
      <p:sp>
        <p:nvSpPr>
          <p:cNvPr id="13" name="TextBox 12">
            <a:extLst>
              <a:ext uri="{FF2B5EF4-FFF2-40B4-BE49-F238E27FC236}">
                <a16:creationId xmlns:a16="http://schemas.microsoft.com/office/drawing/2014/main" id="{199C3648-4705-3860-116C-237350715FA8}"/>
              </a:ext>
            </a:extLst>
          </p:cNvPr>
          <p:cNvSpPr txBox="1"/>
          <p:nvPr/>
        </p:nvSpPr>
        <p:spPr>
          <a:xfrm>
            <a:off x="5194399" y="1961147"/>
            <a:ext cx="2527102" cy="707886"/>
          </a:xfrm>
          <a:prstGeom prst="rect">
            <a:avLst/>
          </a:prstGeom>
          <a:noFill/>
        </p:spPr>
        <p:txBody>
          <a:bodyPr wrap="none" rtlCol="0">
            <a:spAutoFit/>
          </a:bodyPr>
          <a:lstStyle/>
          <a:p>
            <a:r>
              <a:rPr lang="de-DE" dirty="0">
                <a:solidFill>
                  <a:srgbClr val="19375B"/>
                </a:solidFill>
              </a:rPr>
              <a:t>Kerr, TOE: red shift</a:t>
            </a:r>
          </a:p>
          <a:p>
            <a:r>
              <a:rPr lang="de-DE" dirty="0">
                <a:solidFill>
                  <a:srgbClr val="19375B"/>
                </a:solidFill>
              </a:rPr>
              <a:t>FCD: blue shift</a:t>
            </a:r>
          </a:p>
        </p:txBody>
      </p:sp>
    </p:spTree>
    <p:extLst>
      <p:ext uri="{BB962C8B-B14F-4D97-AF65-F5344CB8AC3E}">
        <p14:creationId xmlns:p14="http://schemas.microsoft.com/office/powerpoint/2010/main" val="215132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diagram of different colored lines&#10;&#10;AI-generated content may be incorrect.">
            <a:extLst>
              <a:ext uri="{FF2B5EF4-FFF2-40B4-BE49-F238E27FC236}">
                <a16:creationId xmlns:a16="http://schemas.microsoft.com/office/drawing/2014/main" id="{1FDC199B-CA33-10B2-2663-82E4C6230459}"/>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2742"/>
          <a:stretch/>
        </p:blipFill>
        <p:spPr>
          <a:xfrm>
            <a:off x="2659859" y="1191769"/>
            <a:ext cx="3607717" cy="2488618"/>
          </a:xfrm>
          <a:prstGeom prst="rect">
            <a:avLst/>
          </a:prstGeom>
        </p:spPr>
      </p:pic>
      <p:sp>
        <p:nvSpPr>
          <p:cNvPr id="3" name="Title 2">
            <a:extLst>
              <a:ext uri="{FF2B5EF4-FFF2-40B4-BE49-F238E27FC236}">
                <a16:creationId xmlns:a16="http://schemas.microsoft.com/office/drawing/2014/main" id="{1111B148-A9E7-8A79-BBCE-D6A9790D36F3}"/>
              </a:ext>
            </a:extLst>
          </p:cNvPr>
          <p:cNvSpPr>
            <a:spLocks noGrp="1"/>
          </p:cNvSpPr>
          <p:nvPr>
            <p:ph type="title"/>
          </p:nvPr>
        </p:nvSpPr>
        <p:spPr/>
        <p:txBody>
          <a:bodyPr/>
          <a:lstStyle/>
          <a:p>
            <a:r>
              <a:rPr lang="de-DE" dirty="0"/>
              <a:t>Bifurcation Diagram and Bistability</a:t>
            </a:r>
          </a:p>
        </p:txBody>
      </p:sp>
      <p:sp>
        <p:nvSpPr>
          <p:cNvPr id="4" name="Date Placeholder 3">
            <a:extLst>
              <a:ext uri="{FF2B5EF4-FFF2-40B4-BE49-F238E27FC236}">
                <a16:creationId xmlns:a16="http://schemas.microsoft.com/office/drawing/2014/main" id="{CAC3389F-E3EB-36B1-C0F7-1098451EAF34}"/>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35964AD5-1161-3C24-67FE-397830D49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E3D4B-D9AB-99ED-2A7E-930728AA6D5A}"/>
              </a:ext>
            </a:extLst>
          </p:cNvPr>
          <p:cNvSpPr>
            <a:spLocks noGrp="1"/>
          </p:cNvSpPr>
          <p:nvPr>
            <p:ph type="sldNum" sz="quarter" idx="12"/>
          </p:nvPr>
        </p:nvSpPr>
        <p:spPr/>
        <p:txBody>
          <a:bodyPr/>
          <a:lstStyle/>
          <a:p>
            <a:fld id="{2697313F-D866-4554-955F-25FA0D5B9080}" type="slidenum">
              <a:rPr lang="en-US" smtClean="0"/>
              <a:t>13</a:t>
            </a:fld>
            <a:endParaRPr lang="en-US"/>
          </a:p>
        </p:txBody>
      </p:sp>
      <p:pic>
        <p:nvPicPr>
          <p:cNvPr id="8" name="Picture 7">
            <a:extLst>
              <a:ext uri="{FF2B5EF4-FFF2-40B4-BE49-F238E27FC236}">
                <a16:creationId xmlns:a16="http://schemas.microsoft.com/office/drawing/2014/main" id="{32EF8D89-8E55-9537-B1FE-D4594AB075BC}"/>
              </a:ext>
            </a:extLst>
          </p:cNvPr>
          <p:cNvPicPr>
            <a:picLocks noChangeAspect="1"/>
          </p:cNvPicPr>
          <p:nvPr/>
        </p:nvPicPr>
        <p:blipFill>
          <a:blip r:embed="rId3"/>
          <a:srcRect b="2787"/>
          <a:stretch/>
        </p:blipFill>
        <p:spPr>
          <a:xfrm>
            <a:off x="4463718" y="3680390"/>
            <a:ext cx="4051632" cy="2762370"/>
          </a:xfrm>
          <a:prstGeom prst="rect">
            <a:avLst/>
          </a:prstGeom>
        </p:spPr>
      </p:pic>
      <p:pic>
        <p:nvPicPr>
          <p:cNvPr id="10" name="Picture 9">
            <a:extLst>
              <a:ext uri="{FF2B5EF4-FFF2-40B4-BE49-F238E27FC236}">
                <a16:creationId xmlns:a16="http://schemas.microsoft.com/office/drawing/2014/main" id="{8338178B-3013-E242-4782-3A8E0BB714C4}"/>
              </a:ext>
            </a:extLst>
          </p:cNvPr>
          <p:cNvPicPr>
            <a:picLocks noChangeAspect="1"/>
          </p:cNvPicPr>
          <p:nvPr/>
        </p:nvPicPr>
        <p:blipFill>
          <a:blip r:embed="rId4"/>
          <a:srcRect b="2011"/>
          <a:stretch/>
        </p:blipFill>
        <p:spPr>
          <a:xfrm>
            <a:off x="604583" y="3680388"/>
            <a:ext cx="4028494" cy="2762371"/>
          </a:xfrm>
          <a:prstGeom prst="rect">
            <a:avLst/>
          </a:prstGeom>
        </p:spPr>
      </p:pic>
    </p:spTree>
    <p:extLst>
      <p:ext uri="{BB962C8B-B14F-4D97-AF65-F5344CB8AC3E}">
        <p14:creationId xmlns:p14="http://schemas.microsoft.com/office/powerpoint/2010/main" val="169124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6A9688-994C-E3CF-FC7C-4FD6F6A27D95}"/>
              </a:ext>
            </a:extLst>
          </p:cNvPr>
          <p:cNvSpPr>
            <a:spLocks noGrp="1"/>
          </p:cNvSpPr>
          <p:nvPr>
            <p:ph type="title"/>
          </p:nvPr>
        </p:nvSpPr>
        <p:spPr>
          <a:xfrm>
            <a:off x="250825" y="149225"/>
            <a:ext cx="8062996" cy="647700"/>
          </a:xfrm>
        </p:spPr>
        <p:txBody>
          <a:bodyPr/>
          <a:lstStyle/>
          <a:p>
            <a:r>
              <a:rPr lang="en-US" sz="2400" dirty="0"/>
              <a:t>BI Boundaries </a:t>
            </a:r>
            <a:br>
              <a:rPr lang="en-US" sz="2400" dirty="0"/>
            </a:br>
            <a:r>
              <a:rPr lang="en-US" sz="2400" dirty="0"/>
              <a:t>Input Amplitude versus Frequency Detuning</a:t>
            </a:r>
            <a:endParaRPr lang="de-DE" sz="2400" dirty="0"/>
          </a:p>
        </p:txBody>
      </p:sp>
      <p:sp>
        <p:nvSpPr>
          <p:cNvPr id="4" name="Date Placeholder 3">
            <a:extLst>
              <a:ext uri="{FF2B5EF4-FFF2-40B4-BE49-F238E27FC236}">
                <a16:creationId xmlns:a16="http://schemas.microsoft.com/office/drawing/2014/main" id="{A0B7B8F1-CC1A-C352-93A3-AAD2F2A04E15}"/>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B7AF07A0-AC95-C67E-E923-4DA621D39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DBBDD3-A98B-6CD3-BC36-E9B849792342}"/>
              </a:ext>
            </a:extLst>
          </p:cNvPr>
          <p:cNvSpPr>
            <a:spLocks noGrp="1"/>
          </p:cNvSpPr>
          <p:nvPr>
            <p:ph type="sldNum" sz="quarter" idx="12"/>
          </p:nvPr>
        </p:nvSpPr>
        <p:spPr/>
        <p:txBody>
          <a:bodyPr/>
          <a:lstStyle/>
          <a:p>
            <a:fld id="{2697313F-D866-4554-955F-25FA0D5B9080}" type="slidenum">
              <a:rPr lang="en-US" smtClean="0"/>
              <a:t>14</a:t>
            </a:fld>
            <a:endParaRPr lang="en-US"/>
          </a:p>
        </p:txBody>
      </p:sp>
      <p:pic>
        <p:nvPicPr>
          <p:cNvPr id="8" name="Picture 7">
            <a:extLst>
              <a:ext uri="{FF2B5EF4-FFF2-40B4-BE49-F238E27FC236}">
                <a16:creationId xmlns:a16="http://schemas.microsoft.com/office/drawing/2014/main" id="{191904ED-BEC6-0187-3352-8EA318972431}"/>
              </a:ext>
            </a:extLst>
          </p:cNvPr>
          <p:cNvPicPr>
            <a:picLocks noChangeAspect="1"/>
          </p:cNvPicPr>
          <p:nvPr/>
        </p:nvPicPr>
        <p:blipFill>
          <a:blip r:embed="rId2"/>
          <a:stretch>
            <a:fillRect/>
          </a:stretch>
        </p:blipFill>
        <p:spPr>
          <a:xfrm>
            <a:off x="400050" y="3702384"/>
            <a:ext cx="3595938" cy="2606341"/>
          </a:xfrm>
          <a:prstGeom prst="rect">
            <a:avLst/>
          </a:prstGeom>
        </p:spPr>
      </p:pic>
      <p:pic>
        <p:nvPicPr>
          <p:cNvPr id="10" name="Picture 9">
            <a:extLst>
              <a:ext uri="{FF2B5EF4-FFF2-40B4-BE49-F238E27FC236}">
                <a16:creationId xmlns:a16="http://schemas.microsoft.com/office/drawing/2014/main" id="{442D9B00-4F90-A8B3-36B5-418A2963CD64}"/>
              </a:ext>
            </a:extLst>
          </p:cNvPr>
          <p:cNvPicPr>
            <a:picLocks noChangeAspect="1"/>
          </p:cNvPicPr>
          <p:nvPr/>
        </p:nvPicPr>
        <p:blipFill>
          <a:blip r:embed="rId3"/>
          <a:stretch>
            <a:fillRect/>
          </a:stretch>
        </p:blipFill>
        <p:spPr>
          <a:xfrm>
            <a:off x="4919410" y="3702383"/>
            <a:ext cx="3595940" cy="2606342"/>
          </a:xfrm>
          <a:prstGeom prst="rect">
            <a:avLst/>
          </a:prstGeom>
        </p:spPr>
      </p:pic>
      <p:pic>
        <p:nvPicPr>
          <p:cNvPr id="12" name="Picture 11">
            <a:extLst>
              <a:ext uri="{FF2B5EF4-FFF2-40B4-BE49-F238E27FC236}">
                <a16:creationId xmlns:a16="http://schemas.microsoft.com/office/drawing/2014/main" id="{8A09AC70-3951-5C41-D010-87138FE4E874}"/>
              </a:ext>
            </a:extLst>
          </p:cNvPr>
          <p:cNvPicPr>
            <a:picLocks noChangeAspect="1"/>
          </p:cNvPicPr>
          <p:nvPr/>
        </p:nvPicPr>
        <p:blipFill>
          <a:blip r:embed="rId4"/>
          <a:stretch>
            <a:fillRect/>
          </a:stretch>
        </p:blipFill>
        <p:spPr>
          <a:xfrm>
            <a:off x="2774030" y="1170403"/>
            <a:ext cx="3595940" cy="2537880"/>
          </a:xfrm>
          <a:prstGeom prst="rect">
            <a:avLst/>
          </a:prstGeom>
        </p:spPr>
      </p:pic>
    </p:spTree>
    <p:extLst>
      <p:ext uri="{BB962C8B-B14F-4D97-AF65-F5344CB8AC3E}">
        <p14:creationId xmlns:p14="http://schemas.microsoft.com/office/powerpoint/2010/main" val="2312998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063B0E7-41A9-481C-EE04-FAC5D9B585D2}"/>
                  </a:ext>
                </a:extLst>
              </p:cNvPr>
              <p:cNvSpPr>
                <a:spLocks noGrp="1"/>
              </p:cNvSpPr>
              <p:nvPr>
                <p:ph idx="1"/>
              </p:nvPr>
            </p:nvSpPr>
            <p:spPr>
              <a:xfrm>
                <a:off x="250824" y="1189567"/>
                <a:ext cx="8642350" cy="4967287"/>
              </a:xfrm>
            </p:spPr>
            <p:txBody>
              <a:bodyPr/>
              <a:lstStyle/>
              <a:p>
                <a:r>
                  <a:rPr lang="de-DE" sz="2000" dirty="0"/>
                  <a:t>Model with Kerr only in HPCIM </a:t>
                </a:r>
                <a:endParaRPr lang="de-DE" dirty="0"/>
              </a:p>
              <a:p>
                <a:pPr lvl="1"/>
                <a14:m>
                  <m:oMath xmlns:m="http://schemas.openxmlformats.org/officeDocument/2006/math">
                    <m:r>
                      <a:rPr lang="de-DE" altLang="zh-CN" b="0" i="1" smtClean="0">
                        <a:solidFill>
                          <a:schemeClr val="tx1"/>
                        </a:solidFill>
                        <a:latin typeface="Cambria Math" panose="02040503050406030204" pitchFamily="18" charset="0"/>
                      </a:rPr>
                      <m:t>𝑠</m:t>
                    </m:r>
                    <m:r>
                      <a:rPr lang="de-DE" altLang="zh-CN" b="0" i="1" smtClean="0">
                        <a:solidFill>
                          <a:schemeClr val="tx1"/>
                        </a:solidFill>
                        <a:latin typeface="Cambria Math" panose="02040503050406030204" pitchFamily="18" charset="0"/>
                      </a:rPr>
                      <m:t>=</m:t>
                    </m:r>
                    <m:f>
                      <m:fPr>
                        <m:ctrlPr>
                          <a:rPr lang="de-DE" altLang="zh-CN" b="0" i="1" smtClean="0">
                            <a:solidFill>
                              <a:schemeClr val="tx1"/>
                            </a:solidFill>
                            <a:latin typeface="Cambria Math" panose="02040503050406030204" pitchFamily="18" charset="0"/>
                          </a:rPr>
                        </m:ctrlPr>
                      </m:fPr>
                      <m:num>
                        <m:r>
                          <a:rPr lang="de-DE" altLang="zh-CN" b="0" i="1" smtClean="0">
                            <a:solidFill>
                              <a:schemeClr val="tx1"/>
                            </a:solidFill>
                            <a:latin typeface="Cambria Math" panose="02040503050406030204" pitchFamily="18" charset="0"/>
                          </a:rPr>
                          <m:t>𝑧</m:t>
                        </m:r>
                        <m:r>
                          <a:rPr lang="de-DE" altLang="zh-CN" b="0" i="1" smtClean="0">
                            <a:solidFill>
                              <a:schemeClr val="tx1"/>
                            </a:solidFill>
                            <a:latin typeface="Cambria Math" panose="02040503050406030204" pitchFamily="18" charset="0"/>
                          </a:rPr>
                          <m:t>−</m:t>
                        </m:r>
                        <m:r>
                          <a:rPr lang="de-DE" altLang="zh-CN" b="0" i="1" smtClean="0">
                            <a:solidFill>
                              <a:schemeClr val="tx1"/>
                            </a:solidFill>
                            <a:latin typeface="Cambria Math" panose="02040503050406030204" pitchFamily="18" charset="0"/>
                          </a:rPr>
                          <m:t>𝑖𝑦</m:t>
                        </m:r>
                      </m:num>
                      <m:den>
                        <m:rad>
                          <m:radPr>
                            <m:degHide m:val="on"/>
                            <m:ctrlPr>
                              <a:rPr lang="de-DE" altLang="zh-CN" b="0" i="1" smtClean="0">
                                <a:solidFill>
                                  <a:schemeClr val="tx1"/>
                                </a:solidFill>
                                <a:latin typeface="Cambria Math" panose="02040503050406030204" pitchFamily="18" charset="0"/>
                              </a:rPr>
                            </m:ctrlPr>
                          </m:radPr>
                          <m:deg/>
                          <m:e>
                            <m:r>
                              <a:rPr lang="de-DE" altLang="zh-CN" b="0" i="1" smtClean="0">
                                <a:solidFill>
                                  <a:schemeClr val="tx1"/>
                                </a:solidFill>
                                <a:latin typeface="Cambria Math" panose="02040503050406030204" pitchFamily="18" charset="0"/>
                              </a:rPr>
                              <m:t>2</m:t>
                            </m:r>
                          </m:e>
                        </m:rad>
                      </m:den>
                    </m:f>
                    <m:r>
                      <a:rPr lang="de-DE" altLang="zh-CN" i="1">
                        <a:solidFill>
                          <a:schemeClr val="tx1"/>
                        </a:solidFill>
                        <a:latin typeface="Cambria Math" panose="02040503050406030204" pitchFamily="18" charset="0"/>
                      </a:rPr>
                      <m:t>,</m:t>
                    </m:r>
                    <m:acc>
                      <m:accPr>
                        <m:chr m:val="̃"/>
                        <m:ctrlPr>
                          <a:rPr lang="de-DE" altLang="zh-CN" b="0" i="1" smtClean="0">
                            <a:solidFill>
                              <a:schemeClr val="tx1"/>
                            </a:solidFill>
                            <a:latin typeface="Cambria Math" panose="02040503050406030204" pitchFamily="18" charset="0"/>
                          </a:rPr>
                        </m:ctrlPr>
                      </m:accPr>
                      <m:e>
                        <m:r>
                          <a:rPr lang="de-DE" altLang="zh-CN" b="0" i="1" smtClean="0">
                            <a:solidFill>
                              <a:schemeClr val="tx1"/>
                            </a:solidFill>
                            <a:latin typeface="Cambria Math" panose="02040503050406030204" pitchFamily="18" charset="0"/>
                          </a:rPr>
                          <m:t>𝑠</m:t>
                        </m:r>
                      </m:e>
                    </m:acc>
                    <m:r>
                      <a:rPr lang="de-DE" altLang="zh-CN" i="1">
                        <a:solidFill>
                          <a:schemeClr val="tx1"/>
                        </a:solidFill>
                        <a:latin typeface="Cambria Math" panose="02040503050406030204" pitchFamily="18" charset="0"/>
                      </a:rPr>
                      <m:t>=</m:t>
                    </m:r>
                    <m:f>
                      <m:fPr>
                        <m:ctrlPr>
                          <a:rPr lang="de-DE" altLang="zh-CN" i="1">
                            <a:solidFill>
                              <a:schemeClr val="tx1"/>
                            </a:solidFill>
                            <a:latin typeface="Cambria Math" panose="02040503050406030204" pitchFamily="18" charset="0"/>
                          </a:rPr>
                        </m:ctrlPr>
                      </m:fPr>
                      <m:num>
                        <m:r>
                          <a:rPr lang="de-DE" altLang="zh-CN" b="0" i="1" smtClean="0">
                            <a:solidFill>
                              <a:schemeClr val="tx1"/>
                            </a:solidFill>
                            <a:latin typeface="Cambria Math" panose="02040503050406030204" pitchFamily="18" charset="0"/>
                          </a:rPr>
                          <m:t>−</m:t>
                        </m:r>
                        <m:r>
                          <a:rPr lang="de-DE" altLang="zh-CN" b="0" i="1" smtClean="0">
                            <a:solidFill>
                              <a:schemeClr val="tx1"/>
                            </a:solidFill>
                            <a:latin typeface="Cambria Math" panose="02040503050406030204" pitchFamily="18" charset="0"/>
                          </a:rPr>
                          <m:t>𝑖𝑧</m:t>
                        </m:r>
                        <m:r>
                          <a:rPr lang="de-DE" altLang="zh-CN" b="0" i="1" smtClean="0">
                            <a:solidFill>
                              <a:schemeClr val="tx1"/>
                            </a:solidFill>
                            <a:latin typeface="Cambria Math" panose="02040503050406030204" pitchFamily="18" charset="0"/>
                          </a:rPr>
                          <m:t>+</m:t>
                        </m:r>
                        <m:r>
                          <a:rPr lang="de-DE" altLang="zh-CN" b="0" i="1" smtClean="0">
                            <a:solidFill>
                              <a:schemeClr val="tx1"/>
                            </a:solidFill>
                            <a:latin typeface="Cambria Math" panose="02040503050406030204" pitchFamily="18" charset="0"/>
                          </a:rPr>
                          <m:t>𝑦</m:t>
                        </m:r>
                      </m:num>
                      <m:den>
                        <m:rad>
                          <m:radPr>
                            <m:degHide m:val="on"/>
                            <m:ctrlPr>
                              <a:rPr lang="de-DE" altLang="zh-CN" i="1">
                                <a:solidFill>
                                  <a:schemeClr val="tx1"/>
                                </a:solidFill>
                                <a:latin typeface="Cambria Math" panose="02040503050406030204" pitchFamily="18" charset="0"/>
                              </a:rPr>
                            </m:ctrlPr>
                          </m:radPr>
                          <m:deg/>
                          <m:e>
                            <m:r>
                              <a:rPr lang="de-DE" altLang="zh-CN" i="1">
                                <a:solidFill>
                                  <a:schemeClr val="tx1"/>
                                </a:solidFill>
                                <a:latin typeface="Cambria Math" panose="02040503050406030204" pitchFamily="18" charset="0"/>
                              </a:rPr>
                              <m:t>2</m:t>
                            </m:r>
                          </m:e>
                        </m:rad>
                      </m:den>
                    </m:f>
                  </m:oMath>
                </a14:m>
                <a:endParaRPr lang="de-DE" dirty="0"/>
              </a:p>
              <a:p>
                <a:pPr lvl="1"/>
                <a:endParaRPr lang="de-DE" dirty="0"/>
              </a:p>
              <a:p>
                <a:endParaRPr lang="de-DE" dirty="0"/>
              </a:p>
              <a:p>
                <a:pPr marL="0" indent="0">
                  <a:buNone/>
                </a:pPr>
                <a:endParaRPr lang="de-DE" dirty="0"/>
              </a:p>
              <a:p>
                <a:pPr marL="0" indent="0">
                  <a:buNone/>
                </a:pPr>
                <a:endParaRPr lang="de-DE" dirty="0"/>
              </a:p>
              <a:p>
                <a:pPr algn="just"/>
                <a:r>
                  <a:rPr lang="en-US" sz="2000" dirty="0"/>
                  <a:t>There exists a certain input power range over which the </a:t>
                </a:r>
                <a14:m>
                  <m:oMath xmlns:m="http://schemas.openxmlformats.org/officeDocument/2006/math">
                    <m:acc>
                      <m:accPr>
                        <m:chr m:val="̃"/>
                        <m:ctrlPr>
                          <a:rPr lang="de-DE" sz="2000" b="0" i="1" smtClean="0">
                            <a:solidFill>
                              <a:srgbClr val="19375B"/>
                            </a:solidFill>
                            <a:latin typeface="Cambria Math" panose="02040503050406030204" pitchFamily="18" charset="0"/>
                          </a:rPr>
                        </m:ctrlPr>
                      </m:accPr>
                      <m:e>
                        <m:r>
                          <a:rPr lang="de-DE" sz="2000" b="0" i="1" smtClean="0">
                            <a:solidFill>
                              <a:srgbClr val="19375B"/>
                            </a:solidFill>
                            <a:latin typeface="Cambria Math" panose="02040503050406030204" pitchFamily="18" charset="0"/>
                          </a:rPr>
                          <m:t>𝑠</m:t>
                        </m:r>
                      </m:e>
                    </m:acc>
                    <m:r>
                      <a:rPr lang="de-DE" sz="2000" b="0" i="1" smtClean="0">
                        <a:solidFill>
                          <a:srgbClr val="19375B"/>
                        </a:solidFill>
                        <a:latin typeface="Cambria Math" panose="02040503050406030204" pitchFamily="18" charset="0"/>
                      </a:rPr>
                      <m:t> </m:t>
                    </m:r>
                  </m:oMath>
                </a14:m>
                <a:r>
                  <a:rPr lang="en-US" sz="2000" dirty="0"/>
                  <a:t>mode suppressed and the signs of ξ, which transformed from s mode, can be interpreted as the spins </a:t>
                </a:r>
                <a:r>
                  <a:rPr lang="de-DE" sz="2000" dirty="0"/>
                  <a:t>spin </a:t>
                </a:r>
                <a14:m>
                  <m:oMath xmlns:m="http://schemas.openxmlformats.org/officeDocument/2006/math">
                    <m:r>
                      <m:rPr>
                        <m:sty m:val="p"/>
                      </m:rPr>
                      <a:rPr lang="de-DE" sz="2000" b="0" i="0" smtClean="0">
                        <a:latin typeface="Cambria Math" panose="02040503050406030204" pitchFamily="18" charset="0"/>
                      </a:rPr>
                      <m:t>s</m:t>
                    </m:r>
                    <m:r>
                      <a:rPr lang="de-DE" sz="2000" b="0" i="0" smtClean="0">
                        <a:latin typeface="Cambria Math" panose="02040503050406030204" pitchFamily="18" charset="0"/>
                      </a:rPr>
                      <m:t>≔</m:t>
                    </m:r>
                    <m:r>
                      <a:rPr lang="de-DE" sz="2000" b="0" i="1" smtClean="0">
                        <a:latin typeface="Cambria Math" panose="02040503050406030204" pitchFamily="18" charset="0"/>
                      </a:rPr>
                      <m:t>𝜉</m:t>
                    </m:r>
                    <m:sSup>
                      <m:sSupPr>
                        <m:ctrlPr>
                          <a:rPr lang="de-DE" sz="2000" b="0" i="1" smtClean="0">
                            <a:latin typeface="Cambria Math" panose="02040503050406030204" pitchFamily="18" charset="0"/>
                          </a:rPr>
                        </m:ctrlPr>
                      </m:sSupPr>
                      <m:e>
                        <m:r>
                          <a:rPr lang="de-DE" sz="2000" b="0" i="1" smtClean="0">
                            <a:latin typeface="Cambria Math" panose="02040503050406030204" pitchFamily="18" charset="0"/>
                          </a:rPr>
                          <m:t>𝑒</m:t>
                        </m:r>
                      </m:e>
                      <m:sup>
                        <m:r>
                          <a:rPr lang="de-DE" sz="2000" b="0" i="1" smtClean="0">
                            <a:latin typeface="Cambria Math" panose="02040503050406030204" pitchFamily="18" charset="0"/>
                          </a:rPr>
                          <m:t>𝑖</m:t>
                        </m:r>
                        <m:r>
                          <a:rPr lang="de-DE" sz="2000" b="0" i="1" smtClean="0">
                            <a:latin typeface="Cambria Math" panose="02040503050406030204" pitchFamily="18" charset="0"/>
                          </a:rPr>
                          <m:t>𝜓</m:t>
                        </m:r>
                      </m:sup>
                    </m:sSup>
                    <m:r>
                      <a:rPr lang="de-DE" sz="2000" b="0" i="1" smtClean="0">
                        <a:latin typeface="Cambria Math" panose="02040503050406030204" pitchFamily="18" charset="0"/>
                      </a:rPr>
                      <m:t>,  </m:t>
                    </m:r>
                    <m:r>
                      <a:rPr lang="de-DE" sz="2000" i="1">
                        <a:latin typeface="Cambria Math" panose="02040503050406030204" pitchFamily="18" charset="0"/>
                      </a:rPr>
                      <m:t>𝜎</m:t>
                    </m:r>
                    <m:r>
                      <a:rPr lang="de-DE" sz="2000" i="1">
                        <a:latin typeface="Cambria Math" panose="02040503050406030204" pitchFamily="18" charset="0"/>
                      </a:rPr>
                      <m:t>=</m:t>
                    </m:r>
                    <m:f>
                      <m:fPr>
                        <m:ctrlPr>
                          <a:rPr lang="de-DE" sz="2000" i="1">
                            <a:latin typeface="Cambria Math" panose="02040503050406030204" pitchFamily="18" charset="0"/>
                          </a:rPr>
                        </m:ctrlPr>
                      </m:fPr>
                      <m:num>
                        <m:r>
                          <a:rPr lang="de-DE" sz="2000" i="1">
                            <a:latin typeface="Cambria Math" panose="02040503050406030204" pitchFamily="18" charset="0"/>
                          </a:rPr>
                          <m:t>𝜉</m:t>
                        </m:r>
                      </m:num>
                      <m:den>
                        <m:d>
                          <m:dPr>
                            <m:begChr m:val="|"/>
                            <m:endChr m:val="|"/>
                            <m:ctrlPr>
                              <a:rPr lang="de-DE" sz="2000" i="1">
                                <a:latin typeface="Cambria Math" panose="02040503050406030204" pitchFamily="18" charset="0"/>
                              </a:rPr>
                            </m:ctrlPr>
                          </m:dPr>
                          <m:e>
                            <m:r>
                              <a:rPr lang="de-DE" sz="2000" i="1">
                                <a:latin typeface="Cambria Math" panose="02040503050406030204" pitchFamily="18" charset="0"/>
                              </a:rPr>
                              <m:t>𝜉</m:t>
                            </m:r>
                          </m:e>
                        </m:d>
                      </m:den>
                    </m:f>
                    <m:r>
                      <a:rPr lang="de-DE" sz="2000" i="1">
                        <a:latin typeface="Cambria Math" panose="02040503050406030204" pitchFamily="18" charset="0"/>
                      </a:rPr>
                      <m:t> </m:t>
                    </m:r>
                  </m:oMath>
                </a14:m>
                <a:r>
                  <a:rPr lang="de-DE" sz="2000" dirty="0"/>
                  <a:t>.</a:t>
                </a:r>
              </a:p>
            </p:txBody>
          </p:sp>
        </mc:Choice>
        <mc:Fallback xmlns="">
          <p:sp>
            <p:nvSpPr>
              <p:cNvPr id="2" name="Content Placeholder 1">
                <a:extLst>
                  <a:ext uri="{FF2B5EF4-FFF2-40B4-BE49-F238E27FC236}">
                    <a16:creationId xmlns:a16="http://schemas.microsoft.com/office/drawing/2014/main" id="{C063B0E7-41A9-481C-EE04-FAC5D9B585D2}"/>
                  </a:ext>
                </a:extLst>
              </p:cNvPr>
              <p:cNvSpPr>
                <a:spLocks noGrp="1" noRot="1" noChangeAspect="1" noMove="1" noResize="1" noEditPoints="1" noAdjustHandles="1" noChangeArrowheads="1" noChangeShapeType="1" noTextEdit="1"/>
              </p:cNvSpPr>
              <p:nvPr>
                <p:ph idx="1"/>
              </p:nvPr>
            </p:nvSpPr>
            <p:spPr>
              <a:xfrm>
                <a:off x="250824" y="1189567"/>
                <a:ext cx="8642350" cy="4967287"/>
              </a:xfrm>
              <a:blipFill>
                <a:blip r:embed="rId2"/>
                <a:stretch>
                  <a:fillRect l="-1693" t="-491" r="-776"/>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C5281410-A95E-BE18-A3F4-EFBD70F806E2}"/>
              </a:ext>
            </a:extLst>
          </p:cNvPr>
          <p:cNvSpPr>
            <a:spLocks noGrp="1"/>
          </p:cNvSpPr>
          <p:nvPr>
            <p:ph type="title"/>
          </p:nvPr>
        </p:nvSpPr>
        <p:spPr/>
        <p:txBody>
          <a:bodyPr/>
          <a:lstStyle/>
          <a:p>
            <a:r>
              <a:rPr lang="de-DE" dirty="0"/>
              <a:t>CIM Model with Kerr</a:t>
            </a:r>
          </a:p>
        </p:txBody>
      </p:sp>
      <p:sp>
        <p:nvSpPr>
          <p:cNvPr id="4" name="Date Placeholder 3">
            <a:extLst>
              <a:ext uri="{FF2B5EF4-FFF2-40B4-BE49-F238E27FC236}">
                <a16:creationId xmlns:a16="http://schemas.microsoft.com/office/drawing/2014/main" id="{79B0C968-B0E4-D777-6EAE-463002E6B033}"/>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31A1B157-2658-E0D9-89F1-DF041A45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6D90E-87B2-3116-B014-A7EDC55B06A8}"/>
              </a:ext>
            </a:extLst>
          </p:cNvPr>
          <p:cNvSpPr>
            <a:spLocks noGrp="1"/>
          </p:cNvSpPr>
          <p:nvPr>
            <p:ph type="sldNum" sz="quarter" idx="12"/>
          </p:nvPr>
        </p:nvSpPr>
        <p:spPr/>
        <p:txBody>
          <a:bodyPr/>
          <a:lstStyle/>
          <a:p>
            <a:fld id="{2697313F-D866-4554-955F-25FA0D5B9080}" type="slidenum">
              <a:rPr lang="en-US" smtClean="0"/>
              <a:t>15</a:t>
            </a:fld>
            <a:endParaRPr lang="en-US"/>
          </a:p>
        </p:txBody>
      </p:sp>
      <p:sp>
        <p:nvSpPr>
          <p:cNvPr id="10" name="TextBox 9">
            <a:extLst>
              <a:ext uri="{FF2B5EF4-FFF2-40B4-BE49-F238E27FC236}">
                <a16:creationId xmlns:a16="http://schemas.microsoft.com/office/drawing/2014/main" id="{E38B965E-BBC5-4CC6-5E5B-28D645B346CB}"/>
              </a:ext>
            </a:extLst>
          </p:cNvPr>
          <p:cNvSpPr txBox="1"/>
          <p:nvPr/>
        </p:nvSpPr>
        <p:spPr>
          <a:xfrm>
            <a:off x="981725" y="5984817"/>
            <a:ext cx="7180549" cy="400110"/>
          </a:xfrm>
          <a:prstGeom prst="rect">
            <a:avLst/>
          </a:prstGeom>
          <a:noFill/>
        </p:spPr>
        <p:txBody>
          <a:bodyPr wrap="square" rtlCol="0">
            <a:spAutoFit/>
          </a:bodyPr>
          <a:lstStyle/>
          <a:p>
            <a:pPr algn="just"/>
            <a:r>
              <a:rPr lang="en-US" sz="1000" b="0" dirty="0">
                <a:solidFill>
                  <a:srgbClr val="19375B"/>
                </a:solidFill>
              </a:rPr>
              <a:t>[1] Tezak, Nikolas, et al. "Integrated coherent </a:t>
            </a:r>
            <a:r>
              <a:rPr lang="en-US" sz="1000" b="0" dirty="0" err="1">
                <a:solidFill>
                  <a:srgbClr val="19375B"/>
                </a:solidFill>
              </a:rPr>
              <a:t>Ising</a:t>
            </a:r>
            <a:r>
              <a:rPr lang="en-US" sz="1000" b="0" dirty="0">
                <a:solidFill>
                  <a:srgbClr val="19375B"/>
                </a:solidFill>
              </a:rPr>
              <a:t> machines based on self-phase modulation in microring resonators." IEEE Journal of Selected Topics in Quantum Electronics 26.1 (2019): 1-15.</a:t>
            </a:r>
          </a:p>
        </p:txBody>
      </p:sp>
      <p:pic>
        <p:nvPicPr>
          <p:cNvPr id="12" name="Picture 11">
            <a:extLst>
              <a:ext uri="{FF2B5EF4-FFF2-40B4-BE49-F238E27FC236}">
                <a16:creationId xmlns:a16="http://schemas.microsoft.com/office/drawing/2014/main" id="{32A75E86-2B43-050A-65A3-6E2F945533B7}"/>
              </a:ext>
            </a:extLst>
          </p:cNvPr>
          <p:cNvPicPr>
            <a:picLocks noChangeAspect="1"/>
          </p:cNvPicPr>
          <p:nvPr/>
        </p:nvPicPr>
        <p:blipFill>
          <a:blip r:embed="rId3"/>
          <a:stretch>
            <a:fillRect/>
          </a:stretch>
        </p:blipFill>
        <p:spPr>
          <a:xfrm>
            <a:off x="5384564" y="2507927"/>
            <a:ext cx="1918615" cy="482803"/>
          </a:xfrm>
          <a:prstGeom prst="rect">
            <a:avLst/>
          </a:prstGeom>
        </p:spPr>
      </p:pic>
      <p:pic>
        <p:nvPicPr>
          <p:cNvPr id="14" name="Picture 13">
            <a:extLst>
              <a:ext uri="{FF2B5EF4-FFF2-40B4-BE49-F238E27FC236}">
                <a16:creationId xmlns:a16="http://schemas.microsoft.com/office/drawing/2014/main" id="{3DB9C9AA-0163-AC30-1562-1251D5D9B388}"/>
              </a:ext>
            </a:extLst>
          </p:cNvPr>
          <p:cNvPicPr>
            <a:picLocks noChangeAspect="1"/>
          </p:cNvPicPr>
          <p:nvPr/>
        </p:nvPicPr>
        <p:blipFill>
          <a:blip r:embed="rId4"/>
          <a:srcRect b="52043"/>
          <a:stretch/>
        </p:blipFill>
        <p:spPr>
          <a:xfrm>
            <a:off x="884527" y="2184497"/>
            <a:ext cx="4230109" cy="793705"/>
          </a:xfrm>
          <a:prstGeom prst="rect">
            <a:avLst/>
          </a:prstGeom>
        </p:spPr>
      </p:pic>
      <p:pic>
        <p:nvPicPr>
          <p:cNvPr id="15" name="Picture 14">
            <a:extLst>
              <a:ext uri="{FF2B5EF4-FFF2-40B4-BE49-F238E27FC236}">
                <a16:creationId xmlns:a16="http://schemas.microsoft.com/office/drawing/2014/main" id="{E4A0B78B-38B2-3599-4778-14534ACBBD20}"/>
              </a:ext>
            </a:extLst>
          </p:cNvPr>
          <p:cNvPicPr>
            <a:picLocks noChangeAspect="1"/>
          </p:cNvPicPr>
          <p:nvPr/>
        </p:nvPicPr>
        <p:blipFill>
          <a:blip r:embed="rId5"/>
          <a:stretch>
            <a:fillRect/>
          </a:stretch>
        </p:blipFill>
        <p:spPr>
          <a:xfrm>
            <a:off x="5144055" y="1174483"/>
            <a:ext cx="2342595" cy="1369167"/>
          </a:xfrm>
          <a:prstGeom prst="rect">
            <a:avLst/>
          </a:prstGeom>
        </p:spPr>
      </p:pic>
      <p:sp>
        <p:nvSpPr>
          <p:cNvPr id="16" name="TextBox 15">
            <a:extLst>
              <a:ext uri="{FF2B5EF4-FFF2-40B4-BE49-F238E27FC236}">
                <a16:creationId xmlns:a16="http://schemas.microsoft.com/office/drawing/2014/main" id="{8297F3A1-5659-92C2-36C7-FD48EB8C0176}"/>
              </a:ext>
            </a:extLst>
          </p:cNvPr>
          <p:cNvSpPr txBox="1"/>
          <p:nvPr/>
        </p:nvSpPr>
        <p:spPr>
          <a:xfrm>
            <a:off x="6153013" y="2283868"/>
            <a:ext cx="190858" cy="246221"/>
          </a:xfrm>
          <a:prstGeom prst="rect">
            <a:avLst/>
          </a:prstGeom>
          <a:noFill/>
        </p:spPr>
        <p:txBody>
          <a:bodyPr wrap="square" rtlCol="0">
            <a:spAutoFit/>
          </a:bodyPr>
          <a:lstStyle/>
          <a:p>
            <a:r>
              <a:rPr lang="de-DE" sz="1000" b="0" dirty="0">
                <a:solidFill>
                  <a:schemeClr val="tx1"/>
                </a:solidFill>
              </a:rPr>
              <a:t>r</a:t>
            </a:r>
          </a:p>
        </p:txBody>
      </p:sp>
      <p:pic>
        <p:nvPicPr>
          <p:cNvPr id="18" name="Picture 17">
            <a:extLst>
              <a:ext uri="{FF2B5EF4-FFF2-40B4-BE49-F238E27FC236}">
                <a16:creationId xmlns:a16="http://schemas.microsoft.com/office/drawing/2014/main" id="{673582CF-7662-F237-22D4-5D28E7DB17AD}"/>
              </a:ext>
            </a:extLst>
          </p:cNvPr>
          <p:cNvPicPr>
            <a:picLocks noChangeAspect="1"/>
          </p:cNvPicPr>
          <p:nvPr/>
        </p:nvPicPr>
        <p:blipFill>
          <a:blip r:embed="rId6"/>
          <a:stretch>
            <a:fillRect/>
          </a:stretch>
        </p:blipFill>
        <p:spPr>
          <a:xfrm>
            <a:off x="7464184" y="1596435"/>
            <a:ext cx="1129321" cy="611327"/>
          </a:xfrm>
          <a:prstGeom prst="rect">
            <a:avLst/>
          </a:prstGeom>
        </p:spPr>
      </p:pic>
      <p:pic>
        <p:nvPicPr>
          <p:cNvPr id="20" name="Picture 19">
            <a:extLst>
              <a:ext uri="{FF2B5EF4-FFF2-40B4-BE49-F238E27FC236}">
                <a16:creationId xmlns:a16="http://schemas.microsoft.com/office/drawing/2014/main" id="{27BBB6C0-9A49-41C4-4207-2F2EB24483E8}"/>
              </a:ext>
            </a:extLst>
          </p:cNvPr>
          <p:cNvPicPr>
            <a:picLocks noChangeAspect="1"/>
          </p:cNvPicPr>
          <p:nvPr/>
        </p:nvPicPr>
        <p:blipFill>
          <a:blip r:embed="rId7"/>
          <a:stretch>
            <a:fillRect/>
          </a:stretch>
        </p:blipFill>
        <p:spPr>
          <a:xfrm>
            <a:off x="4357045" y="4842268"/>
            <a:ext cx="4209357" cy="1042801"/>
          </a:xfrm>
          <a:prstGeom prst="rect">
            <a:avLst/>
          </a:prstGeom>
        </p:spPr>
      </p:pic>
      <p:pic>
        <p:nvPicPr>
          <p:cNvPr id="21" name="Picture 20">
            <a:extLst>
              <a:ext uri="{FF2B5EF4-FFF2-40B4-BE49-F238E27FC236}">
                <a16:creationId xmlns:a16="http://schemas.microsoft.com/office/drawing/2014/main" id="{56B45EC9-D1AD-A850-7DB3-63C38D8498C1}"/>
              </a:ext>
            </a:extLst>
          </p:cNvPr>
          <p:cNvPicPr>
            <a:picLocks noChangeAspect="1"/>
          </p:cNvPicPr>
          <p:nvPr/>
        </p:nvPicPr>
        <p:blipFill>
          <a:blip r:embed="rId8"/>
          <a:srcRect r="11019" b="-2030"/>
          <a:stretch/>
        </p:blipFill>
        <p:spPr>
          <a:xfrm>
            <a:off x="835279" y="2978202"/>
            <a:ext cx="4549285" cy="913621"/>
          </a:xfrm>
          <a:prstGeom prst="rect">
            <a:avLst/>
          </a:prstGeom>
        </p:spPr>
      </p:pic>
      <p:pic>
        <p:nvPicPr>
          <p:cNvPr id="23" name="Picture 22">
            <a:extLst>
              <a:ext uri="{FF2B5EF4-FFF2-40B4-BE49-F238E27FC236}">
                <a16:creationId xmlns:a16="http://schemas.microsoft.com/office/drawing/2014/main" id="{A63DCEDC-0449-42FD-7D69-FA3D68DBA4D3}"/>
              </a:ext>
            </a:extLst>
          </p:cNvPr>
          <p:cNvPicPr>
            <a:picLocks noChangeAspect="1"/>
          </p:cNvPicPr>
          <p:nvPr/>
        </p:nvPicPr>
        <p:blipFill>
          <a:blip r:embed="rId9"/>
          <a:stretch>
            <a:fillRect/>
          </a:stretch>
        </p:blipFill>
        <p:spPr>
          <a:xfrm>
            <a:off x="5300711" y="2984457"/>
            <a:ext cx="3141790" cy="832489"/>
          </a:xfrm>
          <a:prstGeom prst="rect">
            <a:avLst/>
          </a:prstGeom>
        </p:spPr>
      </p:pic>
      <p:sp>
        <p:nvSpPr>
          <p:cNvPr id="9" name="Rectangle 8">
            <a:extLst>
              <a:ext uri="{FF2B5EF4-FFF2-40B4-BE49-F238E27FC236}">
                <a16:creationId xmlns:a16="http://schemas.microsoft.com/office/drawing/2014/main" id="{B45C0B06-94F2-E441-5A59-7A220B1E530C}"/>
              </a:ext>
            </a:extLst>
          </p:cNvPr>
          <p:cNvSpPr/>
          <p:nvPr/>
        </p:nvSpPr>
        <p:spPr bwMode="auto">
          <a:xfrm>
            <a:off x="5300711" y="2489923"/>
            <a:ext cx="3375203" cy="1362269"/>
          </a:xfrm>
          <a:prstGeom prst="rect">
            <a:avLst/>
          </a:prstGeom>
          <a:noFill/>
          <a:ln w="28575" cap="flat" cmpd="sng" algn="ctr">
            <a:solidFill>
              <a:srgbClr val="19375B"/>
            </a:solidFill>
            <a:prstDash val="solid"/>
            <a:round/>
            <a:headEnd type="none" w="med" len="med"/>
            <a:tailEnd type="none" w="med" len="med"/>
          </a:ln>
          <a:effectLst/>
        </p:spPr>
        <p:txBody>
          <a:bodyPr vert="horz" wrap="none" lIns="91427" tIns="45714" rIns="91427" bIns="45714" numCol="1" rtlCol="0" anchor="ctr" anchorCtr="0" compatLnSpc="1">
            <a:prstTxWarp prst="textNoShape">
              <a:avLst/>
            </a:prstTxWarp>
          </a:bodyPr>
          <a:lstStyle/>
          <a:p>
            <a:pPr marL="0" marR="0" indent="0" algn="r" defTabSz="914400" rtl="0" eaLnBrk="1" fontAlgn="base" latinLnBrk="0" hangingPunct="1">
              <a:lnSpc>
                <a:spcPct val="110000"/>
              </a:lnSpc>
              <a:spcBef>
                <a:spcPct val="20000"/>
              </a:spcBef>
              <a:spcAft>
                <a:spcPct val="0"/>
              </a:spcAft>
              <a:buClr>
                <a:srgbClr val="333399"/>
              </a:buClr>
              <a:buSzPct val="80000"/>
              <a:buFont typeface="Webdings" pitchFamily="18" charset="2"/>
              <a:buNone/>
              <a:tabLst/>
            </a:pPr>
            <a:endParaRPr kumimoji="0" lang="de-DE" sz="2000" b="0" i="0" u="none" strike="noStrike" cap="none" normalizeH="0" baseline="0">
              <a:ln>
                <a:noFill/>
              </a:ln>
              <a:solidFill>
                <a:srgbClr val="003399"/>
              </a:solidFill>
              <a:effectLst/>
              <a:latin typeface="Arial" charset="0"/>
            </a:endParaRPr>
          </a:p>
        </p:txBody>
      </p:sp>
      <p:sp>
        <p:nvSpPr>
          <p:cNvPr id="11" name="TextBox 10">
            <a:extLst>
              <a:ext uri="{FF2B5EF4-FFF2-40B4-BE49-F238E27FC236}">
                <a16:creationId xmlns:a16="http://schemas.microsoft.com/office/drawing/2014/main" id="{5EBC2D41-98EF-D419-EFF2-80FE565A5E27}"/>
              </a:ext>
            </a:extLst>
          </p:cNvPr>
          <p:cNvSpPr txBox="1"/>
          <p:nvPr/>
        </p:nvSpPr>
        <p:spPr>
          <a:xfrm>
            <a:off x="107402" y="2101318"/>
            <a:ext cx="856416" cy="1554272"/>
          </a:xfrm>
          <a:prstGeom prst="rect">
            <a:avLst/>
          </a:prstGeom>
          <a:noFill/>
        </p:spPr>
        <p:txBody>
          <a:bodyPr wrap="square" rtlCol="0">
            <a:spAutoFit/>
          </a:bodyPr>
          <a:lstStyle/>
          <a:p>
            <a:r>
              <a:rPr lang="de-DE" sz="1050" dirty="0">
                <a:solidFill>
                  <a:schemeClr val="tx1"/>
                </a:solidFill>
              </a:rPr>
              <a:t>Common </a:t>
            </a:r>
          </a:p>
          <a:p>
            <a:r>
              <a:rPr lang="de-DE" sz="1050" dirty="0">
                <a:solidFill>
                  <a:schemeClr val="tx1"/>
                </a:solidFill>
              </a:rPr>
              <a:t>Mode</a:t>
            </a:r>
          </a:p>
          <a:p>
            <a:endParaRPr lang="de-DE" sz="1050" dirty="0">
              <a:solidFill>
                <a:schemeClr val="tx1"/>
              </a:solidFill>
            </a:endParaRPr>
          </a:p>
          <a:p>
            <a:endParaRPr lang="de-DE" sz="1050" dirty="0">
              <a:solidFill>
                <a:schemeClr val="tx1"/>
              </a:solidFill>
            </a:endParaRPr>
          </a:p>
          <a:p>
            <a:endParaRPr lang="de-DE" sz="1050" dirty="0">
              <a:solidFill>
                <a:schemeClr val="tx1"/>
              </a:solidFill>
            </a:endParaRPr>
          </a:p>
          <a:p>
            <a:r>
              <a:rPr lang="de-DE" sz="1050" dirty="0">
                <a:solidFill>
                  <a:schemeClr val="tx1"/>
                </a:solidFill>
              </a:rPr>
              <a:t>Anti-correlated</a:t>
            </a:r>
          </a:p>
          <a:p>
            <a:r>
              <a:rPr lang="de-DE" sz="1050" dirty="0">
                <a:solidFill>
                  <a:schemeClr val="tx1"/>
                </a:solidFill>
              </a:rPr>
              <a:t>Mode</a:t>
            </a:r>
          </a:p>
          <a:p>
            <a:endParaRPr lang="de-DE" sz="1100" dirty="0">
              <a:solidFill>
                <a:schemeClr val="tx1"/>
              </a:solidFill>
            </a:endParaRPr>
          </a:p>
        </p:txBody>
      </p:sp>
      <p:pic>
        <p:nvPicPr>
          <p:cNvPr id="7" name="Picture 6">
            <a:extLst>
              <a:ext uri="{FF2B5EF4-FFF2-40B4-BE49-F238E27FC236}">
                <a16:creationId xmlns:a16="http://schemas.microsoft.com/office/drawing/2014/main" id="{BCDD1388-41C9-2FFD-30B4-D9AA7976F3AD}"/>
              </a:ext>
            </a:extLst>
          </p:cNvPr>
          <p:cNvPicPr>
            <a:picLocks noChangeAspect="1"/>
          </p:cNvPicPr>
          <p:nvPr/>
        </p:nvPicPr>
        <p:blipFill>
          <a:blip r:embed="rId10"/>
          <a:stretch>
            <a:fillRect/>
          </a:stretch>
        </p:blipFill>
        <p:spPr>
          <a:xfrm>
            <a:off x="782060" y="4760927"/>
            <a:ext cx="3286503" cy="1124142"/>
          </a:xfrm>
          <a:prstGeom prst="rect">
            <a:avLst/>
          </a:prstGeom>
          <a:ln w="28575">
            <a:noFill/>
          </a:ln>
        </p:spPr>
      </p:pic>
    </p:spTree>
    <p:extLst>
      <p:ext uri="{BB962C8B-B14F-4D97-AF65-F5344CB8AC3E}">
        <p14:creationId xmlns:p14="http://schemas.microsoft.com/office/powerpoint/2010/main" val="2463515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91C2241-5214-CF94-0FDB-13824024AEBD}"/>
                  </a:ext>
                </a:extLst>
              </p:cNvPr>
              <p:cNvSpPr>
                <a:spLocks noGrp="1"/>
              </p:cNvSpPr>
              <p:nvPr>
                <p:ph idx="1"/>
              </p:nvPr>
            </p:nvSpPr>
            <p:spPr>
              <a:xfrm>
                <a:off x="250825" y="1181902"/>
                <a:ext cx="8642350" cy="5174448"/>
              </a:xfrm>
            </p:spPr>
            <p:txBody>
              <a:bodyPr/>
              <a:lstStyle/>
              <a:p>
                <a14:m>
                  <m:oMath xmlns:m="http://schemas.openxmlformats.org/officeDocument/2006/math">
                    <m:acc>
                      <m:accPr>
                        <m:chr m:val="̇"/>
                        <m:ctrlPr>
                          <a:rPr lang="de-DE" sz="1600" i="1" smtClean="0">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𝑠</m:t>
                        </m:r>
                      </m:e>
                    </m:acc>
                    <m:r>
                      <a:rPr lang="de-DE" sz="1600" i="0">
                        <a:solidFill>
                          <a:schemeClr val="tx1"/>
                        </a:solidFill>
                        <a:latin typeface="Cambria Math" panose="02040503050406030204" pitchFamily="18" charset="0"/>
                      </a:rPr>
                      <m:t>=</m:t>
                    </m:r>
                    <m:r>
                      <a:rPr lang="de-DE" sz="1600" i="0" smtClean="0">
                        <a:solidFill>
                          <a:schemeClr val="tx1"/>
                        </a:solidFill>
                        <a:latin typeface="Cambria Math" panose="02040503050406030204" pitchFamily="18" charset="0"/>
                      </a:rPr>
                      <m:t>−</m:t>
                    </m:r>
                    <m:d>
                      <m:dPr>
                        <m:begChr m:val="["/>
                        <m:endChr m:val="]"/>
                        <m:ctrlPr>
                          <a:rPr lang="de-DE" sz="1600" b="1" i="1" dirty="0" smtClean="0">
                            <a:solidFill>
                              <a:schemeClr val="tx1"/>
                            </a:solidFill>
                            <a:latin typeface="Cambria Math" panose="02040503050406030204" pitchFamily="18" charset="0"/>
                          </a:rPr>
                        </m:ctrlPr>
                      </m:dPr>
                      <m:e>
                        <m:r>
                          <a:rPr lang="de-DE" sz="1600" b="1" i="0" dirty="0" smtClean="0">
                            <a:solidFill>
                              <a:schemeClr val="tx1"/>
                            </a:solidFill>
                            <a:latin typeface="Cambria Math" panose="02040503050406030204" pitchFamily="18" charset="0"/>
                          </a:rPr>
                          <m:t>(</m:t>
                        </m:r>
                        <m:f>
                          <m:fPr>
                            <m:ctrlPr>
                              <a:rPr lang="de-DE" sz="1600" b="0" i="1" dirty="0" smtClean="0">
                                <a:solidFill>
                                  <a:schemeClr val="tx1"/>
                                </a:solidFill>
                                <a:latin typeface="Cambria Math" panose="02040503050406030204" pitchFamily="18" charset="0"/>
                              </a:rPr>
                            </m:ctrlPr>
                          </m:fPr>
                          <m:num>
                            <m:sSub>
                              <m:sSubPr>
                                <m:ctrlPr>
                                  <a:rPr lang="de-DE" sz="1600" b="0" i="1" dirty="0">
                                    <a:solidFill>
                                      <a:schemeClr val="tx1"/>
                                    </a:solidFill>
                                    <a:latin typeface="Cambria Math" panose="02040503050406030204" pitchFamily="18" charset="0"/>
                                  </a:rPr>
                                </m:ctrlPr>
                              </m:sSubPr>
                              <m:e>
                                <m:r>
                                  <a:rPr lang="de-DE" sz="1600" b="0" i="1" dirty="0">
                                    <a:solidFill>
                                      <a:schemeClr val="tx1"/>
                                    </a:solidFill>
                                    <a:latin typeface="Cambria Math" panose="02040503050406030204" pitchFamily="18" charset="0"/>
                                  </a:rPr>
                                  <m:t>𝑘</m:t>
                                </m:r>
                              </m:e>
                              <m:sub>
                                <m:r>
                                  <a:rPr lang="de-DE" sz="1600" b="0" i="1" dirty="0">
                                    <a:solidFill>
                                      <a:schemeClr val="tx1"/>
                                    </a:solidFill>
                                    <a:latin typeface="Cambria Math" panose="02040503050406030204" pitchFamily="18" charset="0"/>
                                  </a:rPr>
                                  <m:t>𝑇</m:t>
                                </m:r>
                              </m:sub>
                            </m:sSub>
                          </m:num>
                          <m:den>
                            <m:r>
                              <a:rPr lang="de-DE" sz="1600" b="0" i="0" dirty="0" smtClean="0">
                                <a:solidFill>
                                  <a:schemeClr val="tx1"/>
                                </a:solidFill>
                                <a:latin typeface="Cambria Math" panose="02040503050406030204" pitchFamily="18" charset="0"/>
                              </a:rPr>
                              <m:t>2</m:t>
                            </m:r>
                          </m:den>
                        </m:f>
                        <m:r>
                          <a:rPr lang="de-DE" sz="1600" i="0">
                            <a:solidFill>
                              <a:schemeClr val="tx1"/>
                            </a:solidFill>
                            <a:latin typeface="Cambria Math" panose="02040503050406030204" pitchFamily="18" charset="0"/>
                          </a:rPr>
                          <m:t>+</m:t>
                        </m:r>
                        <m:r>
                          <a:rPr lang="de-DE" sz="1600" b="0" i="0">
                            <a:solidFill>
                              <a:schemeClr val="tx1"/>
                            </a:solidFill>
                            <a:latin typeface="Cambria Math" panose="02040503050406030204" pitchFamily="18" charset="0"/>
                          </a:rPr>
                          <m:t>ⅈ</m:t>
                        </m:r>
                        <m:r>
                          <m:rPr>
                            <m:sty m:val="p"/>
                          </m:rPr>
                          <a:rPr lang="de-DE" sz="1600" smtClean="0">
                            <a:solidFill>
                              <a:schemeClr val="tx1"/>
                            </a:solidFill>
                            <a:latin typeface="Cambria Math" panose="02040503050406030204" pitchFamily="18" charset="0"/>
                          </a:rPr>
                          <m:t>Δ</m:t>
                        </m:r>
                        <m:r>
                          <a:rPr lang="en-US" sz="1600" b="0" i="0" smtClean="0">
                            <a:solidFill>
                              <a:schemeClr val="tx1"/>
                            </a:solidFill>
                            <a:latin typeface="Cambria Math" panose="02040503050406030204" pitchFamily="18" charset="0"/>
                          </a:rPr>
                          <m:t>)</m:t>
                        </m:r>
                        <m:r>
                          <a:rPr lang="de-DE" sz="1600" i="0">
                            <a:solidFill>
                              <a:schemeClr val="tx1"/>
                            </a:solidFill>
                            <a:latin typeface="Cambria Math" panose="02040503050406030204" pitchFamily="18" charset="0"/>
                          </a:rPr>
                          <m:t>+</m:t>
                        </m:r>
                        <m:f>
                          <m:fPr>
                            <m:ctrlPr>
                              <a:rPr lang="de-DE" sz="1600" b="0" i="1" smtClean="0">
                                <a:solidFill>
                                  <a:schemeClr val="tx1"/>
                                </a:solidFill>
                                <a:latin typeface="Cambria Math" panose="02040503050406030204" pitchFamily="18" charset="0"/>
                              </a:rPr>
                            </m:ctrlPr>
                          </m:fPr>
                          <m:num>
                            <m:d>
                              <m:dPr>
                                <m:ctrlPr>
                                  <a:rPr lang="de-DE" sz="1600" b="0" i="1" smtClean="0">
                                    <a:solidFill>
                                      <a:schemeClr val="tx1"/>
                                    </a:solidFill>
                                    <a:latin typeface="Cambria Math" panose="02040503050406030204" pitchFamily="18" charset="0"/>
                                  </a:rPr>
                                </m:ctrlPr>
                              </m:dPr>
                              <m:e>
                                <m:r>
                                  <a:rPr lang="de-DE" sz="1600" b="0" i="1" smtClean="0">
                                    <a:solidFill>
                                      <a:schemeClr val="tx1"/>
                                    </a:solidFill>
                                    <a:latin typeface="Cambria Math" panose="02040503050406030204" pitchFamily="18" charset="0"/>
                                  </a:rPr>
                                  <m:t>𝑖</m:t>
                                </m:r>
                                <m:r>
                                  <a:rPr lang="de-DE" sz="1600" b="0" i="1" smtClean="0">
                                    <a:solidFill>
                                      <a:schemeClr val="tx1"/>
                                    </a:solidFill>
                                    <a:latin typeface="Cambria Math" panose="02040503050406030204" pitchFamily="18" charset="0"/>
                                  </a:rPr>
                                  <m:t>𝜒</m:t>
                                </m:r>
                                <m:r>
                                  <a:rPr lang="de-DE" sz="1600" b="1" i="1" smtClean="0">
                                    <a:solidFill>
                                      <a:schemeClr val="tx1"/>
                                    </a:solidFill>
                                    <a:latin typeface="Cambria Math" panose="02040503050406030204" pitchFamily="18" charset="0"/>
                                  </a:rPr>
                                  <m:t>+</m:t>
                                </m:r>
                                <m:sSub>
                                  <m:sSubPr>
                                    <m:ctrlPr>
                                      <a:rPr lang="de-DE" sz="1600" b="1" i="1" smtClean="0">
                                        <a:solidFill>
                                          <a:schemeClr val="tx1"/>
                                        </a:solidFill>
                                        <a:latin typeface="Cambria Math" panose="02040503050406030204" pitchFamily="18" charset="0"/>
                                      </a:rPr>
                                    </m:ctrlPr>
                                  </m:sSubPr>
                                  <m:e>
                                    <m:r>
                                      <a:rPr lang="de-DE" sz="1600" b="1" i="1" smtClean="0">
                                        <a:solidFill>
                                          <a:schemeClr val="tx1"/>
                                        </a:solidFill>
                                        <a:latin typeface="Cambria Math" panose="02040503050406030204" pitchFamily="18" charset="0"/>
                                      </a:rPr>
                                      <m:t>𝜸</m:t>
                                    </m:r>
                                  </m:e>
                                  <m:sub>
                                    <m:r>
                                      <a:rPr lang="de-DE" sz="1600" b="1" i="1" smtClean="0">
                                        <a:solidFill>
                                          <a:schemeClr val="tx1"/>
                                        </a:solidFill>
                                        <a:latin typeface="Cambria Math" panose="02040503050406030204" pitchFamily="18" charset="0"/>
                                      </a:rPr>
                                      <m:t>𝑻𝑷𝑨</m:t>
                                    </m:r>
                                  </m:sub>
                                </m:sSub>
                              </m:e>
                            </m:d>
                          </m:num>
                          <m:den>
                            <m:r>
                              <a:rPr lang="de-DE" sz="1600" b="0" i="0" smtClean="0">
                                <a:solidFill>
                                  <a:schemeClr val="tx1"/>
                                </a:solidFill>
                                <a:latin typeface="Cambria Math" panose="02040503050406030204" pitchFamily="18" charset="0"/>
                              </a:rPr>
                              <m:t>2</m:t>
                            </m:r>
                          </m:den>
                        </m:f>
                        <m:d>
                          <m:dPr>
                            <m:ctrlPr>
                              <a:rPr lang="de-DE" sz="1600" b="0" i="1" smtClean="0">
                                <a:solidFill>
                                  <a:schemeClr val="tx1"/>
                                </a:solidFill>
                                <a:latin typeface="Cambria Math" panose="02040503050406030204" pitchFamily="18" charset="0"/>
                              </a:rPr>
                            </m:ctrlPr>
                          </m:dPr>
                          <m:e>
                            <m:sSup>
                              <m:sSupPr>
                                <m:ctrlPr>
                                  <a:rPr lang="de-DE" sz="1600" b="0" i="1" smtClean="0">
                                    <a:solidFill>
                                      <a:schemeClr val="tx1"/>
                                    </a:solidFill>
                                    <a:latin typeface="Cambria Math" panose="02040503050406030204" pitchFamily="18" charset="0"/>
                                  </a:rPr>
                                </m:ctrlPr>
                              </m:sSupPr>
                              <m:e>
                                <m:d>
                                  <m:dPr>
                                    <m:begChr m:val="|"/>
                                    <m:endChr m:val="|"/>
                                    <m:ctrlPr>
                                      <a:rPr lang="de-DE" sz="1600" b="0" i="1" smtClean="0">
                                        <a:solidFill>
                                          <a:schemeClr val="tx1"/>
                                        </a:solidFill>
                                        <a:latin typeface="Cambria Math" panose="02040503050406030204" pitchFamily="18" charset="0"/>
                                      </a:rPr>
                                    </m:ctrlPr>
                                  </m:dPr>
                                  <m:e>
                                    <m:r>
                                      <m:rPr>
                                        <m:sty m:val="p"/>
                                      </m:rPr>
                                      <a:rPr lang="de-DE" sz="1600" b="0" i="0" smtClean="0">
                                        <a:solidFill>
                                          <a:schemeClr val="tx1"/>
                                        </a:solidFill>
                                        <a:latin typeface="Cambria Math" panose="02040503050406030204" pitchFamily="18" charset="0"/>
                                      </a:rPr>
                                      <m:t>s</m:t>
                                    </m:r>
                                  </m:e>
                                </m:d>
                              </m:e>
                              <m:sup>
                                <m:r>
                                  <a:rPr lang="de-DE" sz="1600" b="0" i="0" smtClean="0">
                                    <a:solidFill>
                                      <a:schemeClr val="tx1"/>
                                    </a:solidFill>
                                    <a:latin typeface="Cambria Math" panose="02040503050406030204" pitchFamily="18" charset="0"/>
                                  </a:rPr>
                                  <m:t>2</m:t>
                                </m:r>
                              </m:sup>
                            </m:sSup>
                            <m:r>
                              <a:rPr lang="de-DE" sz="1600" b="0" i="0" smtClean="0">
                                <a:solidFill>
                                  <a:schemeClr val="tx1"/>
                                </a:solidFill>
                                <a:latin typeface="Cambria Math" panose="02040503050406030204" pitchFamily="18" charset="0"/>
                              </a:rPr>
                              <m:t>+2</m:t>
                            </m:r>
                            <m:sSup>
                              <m:sSupPr>
                                <m:ctrlPr>
                                  <a:rPr lang="de-DE" sz="1600" b="0" i="1" smtClean="0">
                                    <a:solidFill>
                                      <a:schemeClr val="tx1"/>
                                    </a:solidFill>
                                    <a:latin typeface="Cambria Math" panose="02040503050406030204" pitchFamily="18" charset="0"/>
                                  </a:rPr>
                                </m:ctrlPr>
                              </m:sSupPr>
                              <m:e>
                                <m:d>
                                  <m:dPr>
                                    <m:begChr m:val="|"/>
                                    <m:endChr m:val="|"/>
                                    <m:ctrlPr>
                                      <a:rPr lang="de-DE" sz="1600" b="0" i="1" smtClean="0">
                                        <a:solidFill>
                                          <a:schemeClr val="tx1"/>
                                        </a:solidFill>
                                        <a:latin typeface="Cambria Math" panose="02040503050406030204" pitchFamily="18" charset="0"/>
                                      </a:rPr>
                                    </m:ctrlPr>
                                  </m:dPr>
                                  <m:e>
                                    <m:acc>
                                      <m:accPr>
                                        <m:chr m:val="̃"/>
                                        <m:ctrlPr>
                                          <a:rPr lang="de-DE" sz="1600" b="0" i="1" smtClean="0">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𝑠</m:t>
                                        </m:r>
                                      </m:e>
                                    </m:acc>
                                  </m:e>
                                </m:d>
                              </m:e>
                              <m:sup>
                                <m:r>
                                  <a:rPr lang="de-DE" sz="1600" b="0" i="0" smtClean="0">
                                    <a:solidFill>
                                      <a:schemeClr val="tx1"/>
                                    </a:solidFill>
                                    <a:latin typeface="Cambria Math" panose="02040503050406030204" pitchFamily="18" charset="0"/>
                                  </a:rPr>
                                  <m:t>2</m:t>
                                </m:r>
                              </m:sup>
                            </m:sSup>
                          </m:e>
                        </m:d>
                      </m:e>
                    </m:d>
                    <m:r>
                      <m:rPr>
                        <m:sty m:val="p"/>
                      </m:rPr>
                      <a:rPr lang="de-DE" sz="1600" b="0" i="0" smtClean="0">
                        <a:solidFill>
                          <a:schemeClr val="tx1"/>
                        </a:solidFill>
                        <a:latin typeface="Cambria Math" panose="02040503050406030204" pitchFamily="18" charset="0"/>
                      </a:rPr>
                      <m:t>s</m:t>
                    </m:r>
                    <m:r>
                      <a:rPr lang="de-DE" sz="1600" b="0" i="1" smtClean="0">
                        <a:solidFill>
                          <a:schemeClr val="tx1"/>
                        </a:solidFill>
                        <a:latin typeface="Cambria Math" panose="02040503050406030204" pitchFamily="18" charset="0"/>
                      </a:rPr>
                      <m:t>+</m:t>
                    </m:r>
                    <m:f>
                      <m:fPr>
                        <m:ctrlPr>
                          <a:rPr lang="de-DE" sz="1600" b="0" i="1" smtClean="0">
                            <a:solidFill>
                              <a:schemeClr val="tx1"/>
                            </a:solidFill>
                            <a:latin typeface="Cambria Math" panose="02040503050406030204" pitchFamily="18" charset="0"/>
                          </a:rPr>
                        </m:ctrlPr>
                      </m:fPr>
                      <m:num>
                        <m:r>
                          <a:rPr lang="de-DE" sz="1600" b="0" i="1" smtClean="0">
                            <a:solidFill>
                              <a:schemeClr val="tx1"/>
                            </a:solidFill>
                            <a:latin typeface="Cambria Math" panose="02040503050406030204" pitchFamily="18" charset="0"/>
                          </a:rPr>
                          <m:t>𝑖</m:t>
                        </m:r>
                        <m:r>
                          <a:rPr lang="de-DE" sz="1600" b="0" i="1" smtClean="0">
                            <a:solidFill>
                              <a:schemeClr val="tx1"/>
                            </a:solidFill>
                            <a:latin typeface="Cambria Math" panose="02040503050406030204" pitchFamily="18" charset="0"/>
                          </a:rPr>
                          <m:t>𝜒</m:t>
                        </m:r>
                        <m:r>
                          <a:rPr lang="de-DE" sz="1600" b="0" i="1" smtClean="0">
                            <a:solidFill>
                              <a:schemeClr val="tx1"/>
                            </a:solidFill>
                            <a:latin typeface="Cambria Math" panose="02040503050406030204" pitchFamily="18" charset="0"/>
                          </a:rPr>
                          <m:t>+</m:t>
                        </m:r>
                        <m:sSub>
                          <m:sSubPr>
                            <m:ctrlPr>
                              <a:rPr lang="de-DE" sz="1600" b="1" i="1" smtClean="0">
                                <a:solidFill>
                                  <a:schemeClr val="tx1"/>
                                </a:solidFill>
                                <a:latin typeface="Cambria Math" panose="02040503050406030204" pitchFamily="18" charset="0"/>
                              </a:rPr>
                            </m:ctrlPr>
                          </m:sSubPr>
                          <m:e>
                            <m:r>
                              <a:rPr lang="de-DE" sz="1600" b="1" i="1" smtClean="0">
                                <a:solidFill>
                                  <a:schemeClr val="tx1"/>
                                </a:solidFill>
                                <a:latin typeface="Cambria Math" panose="02040503050406030204" pitchFamily="18" charset="0"/>
                              </a:rPr>
                              <m:t>𝜸</m:t>
                            </m:r>
                          </m:e>
                          <m:sub>
                            <m:r>
                              <a:rPr lang="de-DE" sz="1600" b="1" i="1" smtClean="0">
                                <a:solidFill>
                                  <a:schemeClr val="tx1"/>
                                </a:solidFill>
                                <a:latin typeface="Cambria Math" panose="02040503050406030204" pitchFamily="18" charset="0"/>
                              </a:rPr>
                              <m:t>𝑻𝑷𝑨</m:t>
                            </m:r>
                          </m:sub>
                        </m:sSub>
                      </m:num>
                      <m:den>
                        <m:r>
                          <a:rPr lang="de-DE" sz="1600" b="0" i="1" smtClean="0">
                            <a:solidFill>
                              <a:schemeClr val="tx1"/>
                            </a:solidFill>
                            <a:latin typeface="Cambria Math" panose="02040503050406030204" pitchFamily="18" charset="0"/>
                          </a:rPr>
                          <m:t>2</m:t>
                        </m:r>
                      </m:den>
                    </m:f>
                  </m:oMath>
                </a14:m>
                <a:r>
                  <a:rPr lang="de-DE" sz="1600" b="0" i="1" dirty="0">
                    <a:solidFill>
                      <a:schemeClr val="tx1"/>
                    </a:solidFill>
                    <a:latin typeface="Cambria Math" panose="02040503050406030204" pitchFamily="18" charset="0"/>
                  </a:rPr>
                  <a:t> </a:t>
                </a:r>
                <a14:m>
                  <m:oMath xmlns:m="http://schemas.openxmlformats.org/officeDocument/2006/math">
                    <m:sSup>
                      <m:sSupPr>
                        <m:ctrlPr>
                          <a:rPr lang="de-DE" sz="1600" b="0" i="1" smtClean="0">
                            <a:solidFill>
                              <a:schemeClr val="tx1"/>
                            </a:solidFill>
                            <a:latin typeface="Cambria Math" panose="02040503050406030204" pitchFamily="18" charset="0"/>
                          </a:rPr>
                        </m:ctrlPr>
                      </m:sSupPr>
                      <m:e>
                        <m:acc>
                          <m:accPr>
                            <m:chr m:val="̃"/>
                            <m:ctrlPr>
                              <a:rPr lang="de-DE" sz="1600" b="0" i="1" smtClean="0">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𝑠</m:t>
                            </m:r>
                          </m:e>
                        </m:acc>
                      </m:e>
                      <m:sup>
                        <m:r>
                          <a:rPr lang="de-DE" sz="1600" b="0" i="1" smtClean="0">
                            <a:solidFill>
                              <a:schemeClr val="tx1"/>
                            </a:solidFill>
                            <a:latin typeface="Cambria Math" panose="02040503050406030204" pitchFamily="18" charset="0"/>
                          </a:rPr>
                          <m:t>2</m:t>
                        </m:r>
                      </m:sup>
                    </m:sSup>
                    <m:sSup>
                      <m:sSupPr>
                        <m:ctrlPr>
                          <a:rPr lang="de-DE" sz="1600" b="0" i="1" smtClean="0">
                            <a:solidFill>
                              <a:schemeClr val="tx1"/>
                            </a:solidFill>
                            <a:latin typeface="Cambria Math" panose="02040503050406030204" pitchFamily="18" charset="0"/>
                          </a:rPr>
                        </m:ctrlPr>
                      </m:sSupPr>
                      <m:e>
                        <m:r>
                          <a:rPr lang="de-DE" sz="1600" b="0" i="1" smtClean="0">
                            <a:solidFill>
                              <a:schemeClr val="tx1"/>
                            </a:solidFill>
                            <a:latin typeface="Cambria Math" panose="02040503050406030204" pitchFamily="18" charset="0"/>
                          </a:rPr>
                          <m:t>𝑠</m:t>
                        </m:r>
                      </m:e>
                      <m:sup>
                        <m:r>
                          <a:rPr lang="de-DE" sz="1600" b="0" i="1" smtClean="0">
                            <a:solidFill>
                              <a:schemeClr val="tx1"/>
                            </a:solidFill>
                            <a:latin typeface="Cambria Math" panose="02040503050406030204" pitchFamily="18" charset="0"/>
                          </a:rPr>
                          <m:t>∗</m:t>
                        </m:r>
                      </m:sup>
                    </m:sSup>
                    <m:r>
                      <a:rPr lang="de-DE" sz="1600" b="0" i="1" smtClean="0">
                        <a:solidFill>
                          <a:schemeClr val="tx1"/>
                        </a:solidFill>
                        <a:latin typeface="Cambria Math" panose="02040503050406030204" pitchFamily="18" charset="0"/>
                      </a:rPr>
                      <m:t>+</m:t>
                    </m:r>
                    <m:f>
                      <m:fPr>
                        <m:ctrlPr>
                          <a:rPr lang="de-DE" sz="1600" b="1" i="1" smtClean="0">
                            <a:solidFill>
                              <a:schemeClr val="tx1"/>
                            </a:solidFill>
                            <a:latin typeface="Cambria Math" panose="02040503050406030204" pitchFamily="18" charset="0"/>
                          </a:rPr>
                        </m:ctrlPr>
                      </m:fPr>
                      <m:num>
                        <m:acc>
                          <m:accPr>
                            <m:chr m:val="̃"/>
                            <m:ctrlPr>
                              <a:rPr lang="de-DE" sz="1600" b="1" i="1" smtClean="0">
                                <a:solidFill>
                                  <a:schemeClr val="tx1"/>
                                </a:solidFill>
                                <a:latin typeface="Cambria Math" panose="02040503050406030204" pitchFamily="18" charset="0"/>
                              </a:rPr>
                            </m:ctrlPr>
                          </m:accPr>
                          <m:e>
                            <m:r>
                              <a:rPr lang="de-DE" sz="1600" b="1" i="1" smtClean="0">
                                <a:solidFill>
                                  <a:schemeClr val="tx1"/>
                                </a:solidFill>
                                <a:latin typeface="Cambria Math" panose="02040503050406030204" pitchFamily="18" charset="0"/>
                              </a:rPr>
                              <m:t>𝒔</m:t>
                            </m:r>
                          </m:e>
                        </m:acc>
                        <m:r>
                          <a:rPr lang="de-DE" sz="1600" b="1" i="1" smtClean="0">
                            <a:solidFill>
                              <a:schemeClr val="tx1"/>
                            </a:solidFill>
                            <a:latin typeface="Cambria Math" panose="02040503050406030204" pitchFamily="18" charset="0"/>
                          </a:rPr>
                          <m:t>𝒊</m:t>
                        </m:r>
                      </m:num>
                      <m:den>
                        <m:r>
                          <a:rPr lang="de-DE" sz="1600" b="1" i="1" smtClean="0">
                            <a:solidFill>
                              <a:schemeClr val="tx1"/>
                            </a:solidFill>
                            <a:latin typeface="Cambria Math" panose="02040503050406030204" pitchFamily="18" charset="0"/>
                          </a:rPr>
                          <m:t>𝟐</m:t>
                        </m:r>
                      </m:den>
                    </m:f>
                    <m:d>
                      <m:dPr>
                        <m:begChr m:val="["/>
                        <m:endChr m:val="]"/>
                        <m:ctrlPr>
                          <a:rPr lang="de-DE" sz="1600" b="1" i="1" smtClean="0">
                            <a:solidFill>
                              <a:schemeClr val="tx1"/>
                            </a:solidFill>
                            <a:latin typeface="Cambria Math" panose="02040503050406030204" pitchFamily="18" charset="0"/>
                          </a:rPr>
                        </m:ctrlPr>
                      </m:dPr>
                      <m:e>
                        <m:sSub>
                          <m:sSubPr>
                            <m:ctrlPr>
                              <a:rPr lang="de-DE" sz="1600" b="1" i="1" smtClean="0">
                                <a:solidFill>
                                  <a:schemeClr val="tx1"/>
                                </a:solidFill>
                                <a:latin typeface="Cambria Math" panose="02040503050406030204" pitchFamily="18" charset="0"/>
                              </a:rPr>
                            </m:ctrlPr>
                          </m:sSubPr>
                          <m:e>
                            <m:r>
                              <a:rPr lang="de-DE" sz="1600" b="1" i="1" smtClean="0">
                                <a:solidFill>
                                  <a:schemeClr val="tx1"/>
                                </a:solidFill>
                                <a:latin typeface="Cambria Math" panose="02040503050406030204" pitchFamily="18" charset="0"/>
                              </a:rPr>
                              <m:t>𝜸</m:t>
                            </m:r>
                          </m:e>
                          <m:sub>
                            <m:r>
                              <a:rPr lang="de-DE" sz="1600" b="1" i="1" smtClean="0">
                                <a:solidFill>
                                  <a:schemeClr val="tx1"/>
                                </a:solidFill>
                                <a:latin typeface="Cambria Math" panose="02040503050406030204" pitchFamily="18" charset="0"/>
                              </a:rPr>
                              <m:t>𝑭𝑪𝑨</m:t>
                            </m:r>
                          </m:sub>
                        </m:sSub>
                        <m:d>
                          <m:dPr>
                            <m:ctrlPr>
                              <a:rPr lang="de-DE" sz="1600" b="1" i="1" smtClean="0">
                                <a:solidFill>
                                  <a:schemeClr val="tx1"/>
                                </a:solidFill>
                                <a:latin typeface="Cambria Math" panose="02040503050406030204" pitchFamily="18" charset="0"/>
                              </a:rPr>
                            </m:ctrlPr>
                          </m:dPr>
                          <m:e>
                            <m:sSub>
                              <m:sSubPr>
                                <m:ctrlPr>
                                  <a:rPr lang="de-DE" sz="1600" b="1" i="1" smtClean="0">
                                    <a:solidFill>
                                      <a:schemeClr val="tx1"/>
                                    </a:solidFill>
                                    <a:latin typeface="Cambria Math" panose="02040503050406030204" pitchFamily="18" charset="0"/>
                                  </a:rPr>
                                </m:ctrlPr>
                              </m:sSubPr>
                              <m:e>
                                <m:r>
                                  <a:rPr lang="de-DE" sz="1600" b="1" i="1" smtClean="0">
                                    <a:solidFill>
                                      <a:schemeClr val="tx1"/>
                                    </a:solidFill>
                                    <a:latin typeface="Cambria Math" panose="02040503050406030204" pitchFamily="18" charset="0"/>
                                  </a:rPr>
                                  <m:t>𝒏</m:t>
                                </m:r>
                              </m:e>
                              <m:sub>
                                <m:r>
                                  <a:rPr lang="de-DE" sz="1600" b="1" i="1" smtClean="0">
                                    <a:solidFill>
                                      <a:schemeClr val="tx1"/>
                                    </a:solidFill>
                                    <a:latin typeface="Cambria Math" panose="02040503050406030204" pitchFamily="18" charset="0"/>
                                  </a:rPr>
                                  <m:t>𝒚</m:t>
                                </m:r>
                              </m:sub>
                            </m:sSub>
                            <m:r>
                              <a:rPr lang="de-DE" sz="1600" b="1" i="1" smtClean="0">
                                <a:solidFill>
                                  <a:schemeClr val="tx1"/>
                                </a:solidFill>
                                <a:latin typeface="Cambria Math" panose="02040503050406030204" pitchFamily="18" charset="0"/>
                              </a:rPr>
                              <m:t>−</m:t>
                            </m:r>
                            <m:sSub>
                              <m:sSubPr>
                                <m:ctrlPr>
                                  <a:rPr lang="de-DE" sz="1600" b="1" i="1" smtClean="0">
                                    <a:solidFill>
                                      <a:schemeClr val="tx1"/>
                                    </a:solidFill>
                                    <a:latin typeface="Cambria Math" panose="02040503050406030204" pitchFamily="18" charset="0"/>
                                  </a:rPr>
                                </m:ctrlPr>
                              </m:sSubPr>
                              <m:e>
                                <m:r>
                                  <a:rPr lang="de-DE" sz="1600" b="1" i="1" smtClean="0">
                                    <a:solidFill>
                                      <a:schemeClr val="tx1"/>
                                    </a:solidFill>
                                    <a:latin typeface="Cambria Math" panose="02040503050406030204" pitchFamily="18" charset="0"/>
                                  </a:rPr>
                                  <m:t>𝒏</m:t>
                                </m:r>
                              </m:e>
                              <m:sub>
                                <m:r>
                                  <a:rPr lang="de-DE" sz="1600" b="1" i="1" smtClean="0">
                                    <a:solidFill>
                                      <a:schemeClr val="tx1"/>
                                    </a:solidFill>
                                    <a:latin typeface="Cambria Math" panose="02040503050406030204" pitchFamily="18" charset="0"/>
                                  </a:rPr>
                                  <m:t>𝒛</m:t>
                                </m:r>
                              </m:sub>
                            </m:sSub>
                          </m:e>
                        </m:d>
                        <m:r>
                          <a:rPr lang="de-DE" sz="1600" b="1" i="1" smtClean="0">
                            <a:solidFill>
                              <a:schemeClr val="tx1"/>
                            </a:solidFill>
                            <a:latin typeface="Cambria Math" panose="02040503050406030204" pitchFamily="18" charset="0"/>
                          </a:rPr>
                          <m:t>−</m:t>
                        </m:r>
                        <m:r>
                          <a:rPr lang="de-DE" sz="1600" b="1" i="1" smtClean="0">
                            <a:solidFill>
                              <a:schemeClr val="tx1"/>
                            </a:solidFill>
                            <a:latin typeface="Cambria Math" panose="02040503050406030204" pitchFamily="18" charset="0"/>
                          </a:rPr>
                          <m:t>𝒊</m:t>
                        </m:r>
                        <m:d>
                          <m:dPr>
                            <m:ctrlPr>
                              <a:rPr lang="de-DE" sz="1600" b="1" i="1" smtClean="0">
                                <a:solidFill>
                                  <a:schemeClr val="tx1"/>
                                </a:solidFill>
                                <a:latin typeface="Cambria Math" panose="02040503050406030204" pitchFamily="18" charset="0"/>
                              </a:rPr>
                            </m:ctrlPr>
                          </m:dPr>
                          <m:e>
                            <m:sSub>
                              <m:sSubPr>
                                <m:ctrlPr>
                                  <a:rPr lang="de-DE" sz="1600" b="1" i="1" smtClean="0">
                                    <a:solidFill>
                                      <a:schemeClr val="tx1"/>
                                    </a:solidFill>
                                    <a:latin typeface="Cambria Math" panose="02040503050406030204" pitchFamily="18" charset="0"/>
                                  </a:rPr>
                                </m:ctrlPr>
                              </m:sSubPr>
                              <m:e>
                                <m:r>
                                  <a:rPr lang="de-DE" sz="1600" b="1" i="1" smtClean="0">
                                    <a:solidFill>
                                      <a:schemeClr val="tx1"/>
                                    </a:solidFill>
                                    <a:latin typeface="Cambria Math" panose="02040503050406030204" pitchFamily="18" charset="0"/>
                                  </a:rPr>
                                  <m:t>𝒏</m:t>
                                </m:r>
                              </m:e>
                              <m:sub>
                                <m:r>
                                  <a:rPr lang="de-DE" sz="1600" b="1" i="1" smtClean="0">
                                    <a:solidFill>
                                      <a:schemeClr val="tx1"/>
                                    </a:solidFill>
                                    <a:latin typeface="Cambria Math" panose="02040503050406030204" pitchFamily="18" charset="0"/>
                                  </a:rPr>
                                  <m:t>𝒚</m:t>
                                </m:r>
                              </m:sub>
                            </m:sSub>
                            <m:r>
                              <a:rPr lang="de-DE" sz="1600" b="1" i="1" smtClean="0">
                                <a:solidFill>
                                  <a:schemeClr val="tx1"/>
                                </a:solidFill>
                                <a:latin typeface="Cambria Math" panose="02040503050406030204" pitchFamily="18" charset="0"/>
                              </a:rPr>
                              <m:t>+</m:t>
                            </m:r>
                            <m:sSubSup>
                              <m:sSubSupPr>
                                <m:ctrlPr>
                                  <a:rPr lang="de-DE" sz="1600" b="1" i="1" smtClean="0">
                                    <a:solidFill>
                                      <a:schemeClr val="tx1"/>
                                    </a:solidFill>
                                    <a:latin typeface="Cambria Math" panose="02040503050406030204" pitchFamily="18" charset="0"/>
                                  </a:rPr>
                                </m:ctrlPr>
                              </m:sSubSupPr>
                              <m:e>
                                <m:sSub>
                                  <m:sSubPr>
                                    <m:ctrlPr>
                                      <a:rPr lang="de-DE" sz="1600" b="1" i="1" smtClean="0">
                                        <a:solidFill>
                                          <a:schemeClr val="tx1"/>
                                        </a:solidFill>
                                        <a:latin typeface="Cambria Math" panose="02040503050406030204" pitchFamily="18" charset="0"/>
                                      </a:rPr>
                                    </m:ctrlPr>
                                  </m:sSubPr>
                                  <m:e>
                                    <m:r>
                                      <a:rPr lang="de-DE" sz="1600" b="1" i="1" smtClean="0">
                                        <a:solidFill>
                                          <a:schemeClr val="tx1"/>
                                        </a:solidFill>
                                        <a:latin typeface="Cambria Math" panose="02040503050406030204" pitchFamily="18" charset="0"/>
                                      </a:rPr>
                                      <m:t>𝝈</m:t>
                                    </m:r>
                                  </m:e>
                                  <m:sub>
                                    <m:r>
                                      <a:rPr lang="de-DE" sz="1600" b="1" i="1" smtClean="0">
                                        <a:solidFill>
                                          <a:schemeClr val="tx1"/>
                                        </a:solidFill>
                                        <a:latin typeface="Cambria Math" panose="02040503050406030204" pitchFamily="18" charset="0"/>
                                      </a:rPr>
                                      <m:t>𝑭𝑪𝑫</m:t>
                                    </m:r>
                                  </m:sub>
                                </m:sSub>
                                <m:r>
                                  <a:rPr lang="de-DE" sz="1600" b="1" i="1" smtClean="0">
                                    <a:solidFill>
                                      <a:schemeClr val="tx1"/>
                                    </a:solidFill>
                                    <a:latin typeface="Cambria Math" panose="02040503050406030204" pitchFamily="18" charset="0"/>
                                  </a:rPr>
                                  <m:t>𝒏</m:t>
                                </m:r>
                              </m:e>
                              <m:sub>
                                <m:r>
                                  <a:rPr lang="de-DE" sz="1600" b="1" i="1" smtClean="0">
                                    <a:solidFill>
                                      <a:schemeClr val="tx1"/>
                                    </a:solidFill>
                                    <a:latin typeface="Cambria Math" panose="02040503050406030204" pitchFamily="18" charset="0"/>
                                  </a:rPr>
                                  <m:t>𝒚</m:t>
                                </m:r>
                              </m:sub>
                              <m:sup>
                                <m:r>
                                  <a:rPr lang="de-DE" sz="1600" b="1" i="1" smtClean="0">
                                    <a:solidFill>
                                      <a:schemeClr val="tx1"/>
                                    </a:solidFill>
                                    <a:latin typeface="Cambria Math" panose="02040503050406030204" pitchFamily="18" charset="0"/>
                                  </a:rPr>
                                  <m:t>𝟎</m:t>
                                </m:r>
                                <m:r>
                                  <a:rPr lang="de-DE" sz="1600" b="1" i="1" smtClean="0">
                                    <a:solidFill>
                                      <a:schemeClr val="tx1"/>
                                    </a:solidFill>
                                    <a:latin typeface="Cambria Math" panose="02040503050406030204" pitchFamily="18" charset="0"/>
                                  </a:rPr>
                                  <m:t>.</m:t>
                                </m:r>
                                <m:r>
                                  <a:rPr lang="de-DE" sz="1600" b="1" i="1" smtClean="0">
                                    <a:solidFill>
                                      <a:schemeClr val="tx1"/>
                                    </a:solidFill>
                                    <a:latin typeface="Cambria Math" panose="02040503050406030204" pitchFamily="18" charset="0"/>
                                  </a:rPr>
                                  <m:t>𝟖</m:t>
                                </m:r>
                              </m:sup>
                            </m:sSubSup>
                            <m:r>
                              <a:rPr lang="de-DE" sz="1600" b="1" i="1" smtClean="0">
                                <a:solidFill>
                                  <a:schemeClr val="tx1"/>
                                </a:solidFill>
                                <a:latin typeface="Cambria Math" panose="02040503050406030204" pitchFamily="18" charset="0"/>
                              </a:rPr>
                              <m:t>−</m:t>
                            </m:r>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smtClean="0">
                                    <a:solidFill>
                                      <a:schemeClr val="tx1"/>
                                    </a:solidFill>
                                    <a:latin typeface="Cambria Math" panose="02040503050406030204" pitchFamily="18" charset="0"/>
                                  </a:rPr>
                                  <m:t>𝒛</m:t>
                                </m:r>
                              </m:sub>
                            </m:sSub>
                            <m:r>
                              <a:rPr lang="de-DE" sz="1600" b="1" i="1" smtClean="0">
                                <a:solidFill>
                                  <a:schemeClr val="tx1"/>
                                </a:solidFill>
                                <a:latin typeface="Cambria Math" panose="02040503050406030204" pitchFamily="18" charset="0"/>
                              </a:rPr>
                              <m:t>−</m:t>
                            </m:r>
                            <m:sSubSup>
                              <m:sSubSupPr>
                                <m:ctrlPr>
                                  <a:rPr lang="de-DE" sz="1600" b="1" i="1">
                                    <a:solidFill>
                                      <a:schemeClr val="tx1"/>
                                    </a:solidFill>
                                    <a:latin typeface="Cambria Math" panose="02040503050406030204" pitchFamily="18" charset="0"/>
                                  </a:rPr>
                                </m:ctrlPr>
                              </m:sSubSup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𝝈</m:t>
                                    </m:r>
                                  </m:e>
                                  <m:sub>
                                    <m:r>
                                      <a:rPr lang="de-DE" sz="1600" b="1" i="1">
                                        <a:solidFill>
                                          <a:schemeClr val="tx1"/>
                                        </a:solidFill>
                                        <a:latin typeface="Cambria Math" panose="02040503050406030204" pitchFamily="18" charset="0"/>
                                      </a:rPr>
                                      <m:t>𝑭𝑪𝑫</m:t>
                                    </m:r>
                                  </m:sub>
                                </m:sSub>
                                <m:r>
                                  <a:rPr lang="de-DE" sz="1600" b="1" i="1">
                                    <a:solidFill>
                                      <a:schemeClr val="tx1"/>
                                    </a:solidFill>
                                    <a:latin typeface="Cambria Math" panose="02040503050406030204" pitchFamily="18" charset="0"/>
                                  </a:rPr>
                                  <m:t>𝒏</m:t>
                                </m:r>
                              </m:e>
                              <m:sub>
                                <m:r>
                                  <a:rPr lang="de-DE" sz="1600" b="1" i="1" smtClean="0">
                                    <a:solidFill>
                                      <a:schemeClr val="tx1"/>
                                    </a:solidFill>
                                    <a:latin typeface="Cambria Math" panose="02040503050406030204" pitchFamily="18" charset="0"/>
                                  </a:rPr>
                                  <m:t>𝒛</m:t>
                                </m:r>
                              </m:sub>
                              <m:sup>
                                <m:r>
                                  <a:rPr lang="de-DE" sz="1600" b="1" i="1">
                                    <a:solidFill>
                                      <a:schemeClr val="tx1"/>
                                    </a:solidFill>
                                    <a:latin typeface="Cambria Math" panose="02040503050406030204" pitchFamily="18" charset="0"/>
                                  </a:rPr>
                                  <m:t>𝟎</m:t>
                                </m:r>
                                <m:r>
                                  <a:rPr lang="de-DE" sz="1600" b="1" i="1">
                                    <a:solidFill>
                                      <a:schemeClr val="tx1"/>
                                    </a:solidFill>
                                    <a:latin typeface="Cambria Math" panose="02040503050406030204" pitchFamily="18" charset="0"/>
                                  </a:rPr>
                                  <m:t>.</m:t>
                                </m:r>
                                <m:r>
                                  <a:rPr lang="de-DE" sz="1600" b="1" i="1">
                                    <a:solidFill>
                                      <a:schemeClr val="tx1"/>
                                    </a:solidFill>
                                    <a:latin typeface="Cambria Math" panose="02040503050406030204" pitchFamily="18" charset="0"/>
                                  </a:rPr>
                                  <m:t>𝟖</m:t>
                                </m:r>
                              </m:sup>
                            </m:sSubSup>
                          </m:e>
                        </m:d>
                      </m:e>
                    </m:d>
                    <m:r>
                      <a:rPr lang="de-DE" sz="1600" b="0" i="1" smtClean="0">
                        <a:solidFill>
                          <a:schemeClr val="tx1"/>
                        </a:solidFill>
                        <a:latin typeface="Cambria Math" panose="02040503050406030204" pitchFamily="18" charset="0"/>
                      </a:rPr>
                      <m:t>−</m:t>
                    </m:r>
                    <m:f>
                      <m:fPr>
                        <m:ctrlPr>
                          <a:rPr lang="de-DE" sz="1600" b="1" i="1">
                            <a:solidFill>
                              <a:schemeClr val="tx1"/>
                            </a:solidFill>
                            <a:latin typeface="Cambria Math" panose="02040503050406030204" pitchFamily="18" charset="0"/>
                          </a:rPr>
                        </m:ctrlPr>
                      </m:fPr>
                      <m:num>
                        <m:r>
                          <a:rPr lang="de-DE" sz="1600" b="1" i="1" smtClean="0">
                            <a:solidFill>
                              <a:schemeClr val="tx1"/>
                            </a:solidFill>
                            <a:latin typeface="Cambria Math" panose="02040503050406030204" pitchFamily="18" charset="0"/>
                          </a:rPr>
                          <m:t>𝒔</m:t>
                        </m:r>
                      </m:num>
                      <m:den>
                        <m:r>
                          <a:rPr lang="de-DE" sz="1600" b="1" i="1">
                            <a:solidFill>
                              <a:schemeClr val="tx1"/>
                            </a:solidFill>
                            <a:latin typeface="Cambria Math" panose="02040503050406030204" pitchFamily="18" charset="0"/>
                          </a:rPr>
                          <m:t>𝟐</m:t>
                        </m:r>
                      </m:den>
                    </m:f>
                    <m:d>
                      <m:dPr>
                        <m:begChr m:val="["/>
                        <m:endChr m:val="]"/>
                        <m:ctrlPr>
                          <a:rPr lang="de-DE" sz="1600" b="1" i="1">
                            <a:solidFill>
                              <a:schemeClr val="tx1"/>
                            </a:solidFill>
                            <a:latin typeface="Cambria Math" panose="02040503050406030204" pitchFamily="18" charset="0"/>
                          </a:rPr>
                        </m:ctrlPr>
                      </m:d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𝜸</m:t>
                            </m:r>
                          </m:e>
                          <m:sub>
                            <m:r>
                              <a:rPr lang="de-DE" sz="1600" b="1" i="1">
                                <a:solidFill>
                                  <a:schemeClr val="tx1"/>
                                </a:solidFill>
                                <a:latin typeface="Cambria Math" panose="02040503050406030204" pitchFamily="18" charset="0"/>
                              </a:rPr>
                              <m:t>𝑭𝑪𝑨</m:t>
                            </m:r>
                          </m:sub>
                        </m:sSub>
                        <m:d>
                          <m:dPr>
                            <m:ctrlPr>
                              <a:rPr lang="de-DE" sz="1600" b="1" i="1">
                                <a:solidFill>
                                  <a:schemeClr val="tx1"/>
                                </a:solidFill>
                                <a:latin typeface="Cambria Math" panose="02040503050406030204" pitchFamily="18" charset="0"/>
                              </a:rPr>
                            </m:ctrlPr>
                          </m:d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𝒚</m:t>
                                </m:r>
                              </m:sub>
                            </m:sSub>
                            <m:r>
                              <a:rPr lang="de-DE" sz="1600" b="1" i="1" smtClean="0">
                                <a:solidFill>
                                  <a:schemeClr val="tx1"/>
                                </a:solidFill>
                                <a:latin typeface="Cambria Math" panose="02040503050406030204" pitchFamily="18" charset="0"/>
                              </a:rPr>
                              <m:t>+</m:t>
                            </m:r>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𝒛</m:t>
                                </m:r>
                              </m:sub>
                            </m:sSub>
                          </m:e>
                        </m:d>
                        <m:r>
                          <a:rPr lang="de-DE" sz="1600" b="1" i="1">
                            <a:solidFill>
                              <a:schemeClr val="tx1"/>
                            </a:solidFill>
                            <a:latin typeface="Cambria Math" panose="02040503050406030204" pitchFamily="18" charset="0"/>
                          </a:rPr>
                          <m:t>−</m:t>
                        </m:r>
                        <m:r>
                          <a:rPr lang="de-DE" sz="1600" b="1" i="1">
                            <a:solidFill>
                              <a:schemeClr val="tx1"/>
                            </a:solidFill>
                            <a:latin typeface="Cambria Math" panose="02040503050406030204" pitchFamily="18" charset="0"/>
                          </a:rPr>
                          <m:t>𝒊</m:t>
                        </m:r>
                        <m:d>
                          <m:dPr>
                            <m:ctrlPr>
                              <a:rPr lang="de-DE" sz="1600" b="1" i="1">
                                <a:solidFill>
                                  <a:schemeClr val="tx1"/>
                                </a:solidFill>
                                <a:latin typeface="Cambria Math" panose="02040503050406030204" pitchFamily="18" charset="0"/>
                              </a:rPr>
                            </m:ctrlPr>
                          </m:d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𝒚</m:t>
                                </m:r>
                              </m:sub>
                            </m:sSub>
                            <m:r>
                              <a:rPr lang="de-DE" sz="1600" b="1" i="1">
                                <a:solidFill>
                                  <a:schemeClr val="tx1"/>
                                </a:solidFill>
                                <a:latin typeface="Cambria Math" panose="02040503050406030204" pitchFamily="18" charset="0"/>
                              </a:rPr>
                              <m:t>+</m:t>
                            </m:r>
                            <m:sSubSup>
                              <m:sSubSupPr>
                                <m:ctrlPr>
                                  <a:rPr lang="de-DE" sz="1600" b="1" i="1">
                                    <a:solidFill>
                                      <a:schemeClr val="tx1"/>
                                    </a:solidFill>
                                    <a:latin typeface="Cambria Math" panose="02040503050406030204" pitchFamily="18" charset="0"/>
                                  </a:rPr>
                                </m:ctrlPr>
                              </m:sSubSup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𝝈</m:t>
                                    </m:r>
                                  </m:e>
                                  <m:sub>
                                    <m:r>
                                      <a:rPr lang="de-DE" sz="1600" b="1" i="1">
                                        <a:solidFill>
                                          <a:schemeClr val="tx1"/>
                                        </a:solidFill>
                                        <a:latin typeface="Cambria Math" panose="02040503050406030204" pitchFamily="18" charset="0"/>
                                      </a:rPr>
                                      <m:t>𝑭𝑪𝑫</m:t>
                                    </m:r>
                                  </m:sub>
                                </m:sSub>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𝒚</m:t>
                                </m:r>
                              </m:sub>
                              <m:sup>
                                <m:r>
                                  <a:rPr lang="de-DE" sz="1600" b="1" i="1">
                                    <a:solidFill>
                                      <a:schemeClr val="tx1"/>
                                    </a:solidFill>
                                    <a:latin typeface="Cambria Math" panose="02040503050406030204" pitchFamily="18" charset="0"/>
                                  </a:rPr>
                                  <m:t>𝟎</m:t>
                                </m:r>
                                <m:r>
                                  <a:rPr lang="de-DE" sz="1600" b="1" i="1">
                                    <a:solidFill>
                                      <a:schemeClr val="tx1"/>
                                    </a:solidFill>
                                    <a:latin typeface="Cambria Math" panose="02040503050406030204" pitchFamily="18" charset="0"/>
                                  </a:rPr>
                                  <m:t>.</m:t>
                                </m:r>
                                <m:r>
                                  <a:rPr lang="de-DE" sz="1600" b="1" i="1">
                                    <a:solidFill>
                                      <a:schemeClr val="tx1"/>
                                    </a:solidFill>
                                    <a:latin typeface="Cambria Math" panose="02040503050406030204" pitchFamily="18" charset="0"/>
                                  </a:rPr>
                                  <m:t>𝟖</m:t>
                                </m:r>
                              </m:sup>
                            </m:sSubSup>
                            <m:r>
                              <a:rPr lang="de-DE" sz="1600" b="1" i="1" smtClean="0">
                                <a:solidFill>
                                  <a:schemeClr val="tx1"/>
                                </a:solidFill>
                                <a:latin typeface="Cambria Math" panose="02040503050406030204" pitchFamily="18" charset="0"/>
                              </a:rPr>
                              <m:t>+</m:t>
                            </m:r>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𝒛</m:t>
                                </m:r>
                              </m:sub>
                            </m:sSub>
                            <m:r>
                              <a:rPr lang="de-DE" sz="1600" b="1" i="1" smtClean="0">
                                <a:solidFill>
                                  <a:schemeClr val="tx1"/>
                                </a:solidFill>
                                <a:latin typeface="Cambria Math" panose="02040503050406030204" pitchFamily="18" charset="0"/>
                              </a:rPr>
                              <m:t>+</m:t>
                            </m:r>
                            <m:sSubSup>
                              <m:sSubSupPr>
                                <m:ctrlPr>
                                  <a:rPr lang="de-DE" sz="1600" b="1" i="1">
                                    <a:solidFill>
                                      <a:schemeClr val="tx1"/>
                                    </a:solidFill>
                                    <a:latin typeface="Cambria Math" panose="02040503050406030204" pitchFamily="18" charset="0"/>
                                  </a:rPr>
                                </m:ctrlPr>
                              </m:sSubSup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𝝈</m:t>
                                    </m:r>
                                  </m:e>
                                  <m:sub>
                                    <m:r>
                                      <a:rPr lang="de-DE" sz="1600" b="1" i="1">
                                        <a:solidFill>
                                          <a:schemeClr val="tx1"/>
                                        </a:solidFill>
                                        <a:latin typeface="Cambria Math" panose="02040503050406030204" pitchFamily="18" charset="0"/>
                                      </a:rPr>
                                      <m:t>𝑭𝑪𝑫</m:t>
                                    </m:r>
                                  </m:sub>
                                </m:sSub>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𝒛</m:t>
                                </m:r>
                              </m:sub>
                              <m:sup>
                                <m:r>
                                  <a:rPr lang="de-DE" sz="1600" b="1" i="1">
                                    <a:solidFill>
                                      <a:schemeClr val="tx1"/>
                                    </a:solidFill>
                                    <a:latin typeface="Cambria Math" panose="02040503050406030204" pitchFamily="18" charset="0"/>
                                  </a:rPr>
                                  <m:t>𝟎</m:t>
                                </m:r>
                                <m:r>
                                  <a:rPr lang="de-DE" sz="1600" b="1" i="1">
                                    <a:solidFill>
                                      <a:schemeClr val="tx1"/>
                                    </a:solidFill>
                                    <a:latin typeface="Cambria Math" panose="02040503050406030204" pitchFamily="18" charset="0"/>
                                  </a:rPr>
                                  <m:t>.</m:t>
                                </m:r>
                                <m:r>
                                  <a:rPr lang="de-DE" sz="1600" b="1" i="1">
                                    <a:solidFill>
                                      <a:schemeClr val="tx1"/>
                                    </a:solidFill>
                                    <a:latin typeface="Cambria Math" panose="02040503050406030204" pitchFamily="18" charset="0"/>
                                  </a:rPr>
                                  <m:t>𝟖</m:t>
                                </m:r>
                              </m:sup>
                            </m:sSubSup>
                          </m:e>
                        </m:d>
                      </m:e>
                    </m:d>
                    <m:r>
                      <a:rPr lang="de-DE" sz="1600" b="0" i="1" smtClean="0">
                        <a:solidFill>
                          <a:schemeClr val="tx1"/>
                        </a:solidFill>
                        <a:latin typeface="Cambria Math" panose="02040503050406030204" pitchFamily="18" charset="0"/>
                      </a:rPr>
                      <m:t>−</m:t>
                    </m:r>
                    <m:rad>
                      <m:radPr>
                        <m:degHide m:val="on"/>
                        <m:ctrlPr>
                          <a:rPr lang="de-DE" sz="1600" b="0" i="1" smtClean="0">
                            <a:solidFill>
                              <a:schemeClr val="tx1"/>
                            </a:solidFill>
                            <a:latin typeface="Cambria Math" panose="02040503050406030204" pitchFamily="18" charset="0"/>
                          </a:rPr>
                        </m:ctrlPr>
                      </m:radPr>
                      <m:deg/>
                      <m:e>
                        <m:r>
                          <a:rPr lang="de-DE" sz="1600" b="0" i="1" smtClean="0">
                            <a:solidFill>
                              <a:schemeClr val="tx1"/>
                            </a:solidFill>
                            <a:latin typeface="Cambria Math" panose="02040503050406030204" pitchFamily="18" charset="0"/>
                          </a:rPr>
                          <m:t>𝑘</m:t>
                        </m:r>
                      </m:e>
                    </m:rad>
                    <m:r>
                      <a:rPr lang="de-DE" sz="1600" b="0" i="1" smtClean="0">
                        <a:solidFill>
                          <a:schemeClr val="tx1"/>
                        </a:solidFill>
                        <a:latin typeface="Cambria Math" panose="02040503050406030204" pitchFamily="18" charset="0"/>
                      </a:rPr>
                      <m:t>𝑢</m:t>
                    </m:r>
                  </m:oMath>
                </a14:m>
                <a:endParaRPr lang="de-DE" sz="1600" b="0" i="1" dirty="0">
                  <a:solidFill>
                    <a:schemeClr val="tx1"/>
                  </a:solidFill>
                  <a:latin typeface="Cambria Math" panose="02040503050406030204" pitchFamily="18" charset="0"/>
                </a:endParaRPr>
              </a:p>
              <a:p>
                <a14:m>
                  <m:oMath xmlns:m="http://schemas.openxmlformats.org/officeDocument/2006/math">
                    <m:acc>
                      <m:accPr>
                        <m:chr m:val="̇"/>
                        <m:ctrlPr>
                          <a:rPr lang="de-DE" sz="1600" i="1" smtClean="0">
                            <a:solidFill>
                              <a:schemeClr val="tx1"/>
                            </a:solidFill>
                            <a:latin typeface="Cambria Math" panose="02040503050406030204" pitchFamily="18" charset="0"/>
                          </a:rPr>
                        </m:ctrlPr>
                      </m:accPr>
                      <m:e>
                        <m:acc>
                          <m:accPr>
                            <m:chr m:val="̃"/>
                            <m:ctrlPr>
                              <a:rPr lang="de-DE" sz="1600" b="0" i="1" smtClean="0">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𝑠</m:t>
                            </m:r>
                          </m:e>
                        </m:acc>
                      </m:e>
                    </m:acc>
                    <m:r>
                      <a:rPr lang="de-DE" sz="1600" b="0" i="1" smtClean="0">
                        <a:solidFill>
                          <a:schemeClr val="tx1"/>
                        </a:solidFill>
                        <a:latin typeface="Cambria Math" panose="02040503050406030204" pitchFamily="18" charset="0"/>
                      </a:rPr>
                      <m:t>=</m:t>
                    </m:r>
                    <m:r>
                      <a:rPr lang="de-DE" sz="1600">
                        <a:solidFill>
                          <a:schemeClr val="tx1"/>
                        </a:solidFill>
                        <a:latin typeface="Cambria Math" panose="02040503050406030204" pitchFamily="18" charset="0"/>
                      </a:rPr>
                      <m:t>−</m:t>
                    </m:r>
                    <m:d>
                      <m:dPr>
                        <m:begChr m:val="["/>
                        <m:endChr m:val="]"/>
                        <m:ctrlPr>
                          <a:rPr lang="de-DE" sz="1600" b="1" i="1" dirty="0">
                            <a:solidFill>
                              <a:schemeClr val="tx1"/>
                            </a:solidFill>
                            <a:latin typeface="Cambria Math" panose="02040503050406030204" pitchFamily="18" charset="0"/>
                          </a:rPr>
                        </m:ctrlPr>
                      </m:dPr>
                      <m:e>
                        <m:f>
                          <m:fPr>
                            <m:ctrlPr>
                              <a:rPr lang="de-DE" sz="1600" i="1" dirty="0">
                                <a:solidFill>
                                  <a:schemeClr val="tx1"/>
                                </a:solidFill>
                                <a:latin typeface="Cambria Math" panose="02040503050406030204" pitchFamily="18" charset="0"/>
                              </a:rPr>
                            </m:ctrlPr>
                          </m:fPr>
                          <m:num>
                            <m:sSub>
                              <m:sSubPr>
                                <m:ctrlPr>
                                  <a:rPr lang="de-DE" sz="1600" i="1" dirty="0">
                                    <a:solidFill>
                                      <a:schemeClr val="tx1"/>
                                    </a:solidFill>
                                    <a:latin typeface="Cambria Math" panose="02040503050406030204" pitchFamily="18" charset="0"/>
                                  </a:rPr>
                                </m:ctrlPr>
                              </m:sSubPr>
                              <m:e>
                                <m:r>
                                  <a:rPr lang="de-DE" sz="1600" i="1" dirty="0">
                                    <a:solidFill>
                                      <a:schemeClr val="tx1"/>
                                    </a:solidFill>
                                    <a:latin typeface="Cambria Math" panose="02040503050406030204" pitchFamily="18" charset="0"/>
                                  </a:rPr>
                                  <m:t>𝑘</m:t>
                                </m:r>
                              </m:e>
                              <m:sub>
                                <m:r>
                                  <a:rPr lang="de-DE" sz="1600" i="1" dirty="0">
                                    <a:solidFill>
                                      <a:schemeClr val="tx1"/>
                                    </a:solidFill>
                                    <a:latin typeface="Cambria Math" panose="02040503050406030204" pitchFamily="18" charset="0"/>
                                  </a:rPr>
                                  <m:t>𝑇</m:t>
                                </m:r>
                              </m:sub>
                            </m:sSub>
                          </m:num>
                          <m:den>
                            <m:r>
                              <a:rPr lang="de-DE" sz="1600" dirty="0">
                                <a:solidFill>
                                  <a:schemeClr val="tx1"/>
                                </a:solidFill>
                                <a:latin typeface="Cambria Math" panose="02040503050406030204" pitchFamily="18" charset="0"/>
                              </a:rPr>
                              <m:t>2</m:t>
                            </m:r>
                          </m:den>
                        </m:f>
                        <m:r>
                          <a:rPr lang="de-DE" sz="1600">
                            <a:solidFill>
                              <a:schemeClr val="tx1"/>
                            </a:solidFill>
                            <a:latin typeface="Cambria Math" panose="02040503050406030204" pitchFamily="18" charset="0"/>
                          </a:rPr>
                          <m:t>+ⅈ</m:t>
                        </m:r>
                        <m:sSup>
                          <m:sSupPr>
                            <m:ctrlPr>
                              <a:rPr lang="de-DE" sz="1600" b="0" i="1" smtClean="0">
                                <a:solidFill>
                                  <a:schemeClr val="tx1"/>
                                </a:solidFill>
                                <a:latin typeface="Cambria Math" panose="02040503050406030204" pitchFamily="18" charset="0"/>
                              </a:rPr>
                            </m:ctrlPr>
                          </m:sSupPr>
                          <m:e>
                            <m:r>
                              <m:rPr>
                                <m:sty m:val="p"/>
                              </m:rPr>
                              <a:rPr lang="de-DE" sz="1600">
                                <a:solidFill>
                                  <a:schemeClr val="tx1"/>
                                </a:solidFill>
                                <a:latin typeface="Cambria Math" panose="02040503050406030204" pitchFamily="18" charset="0"/>
                              </a:rPr>
                              <m:t>Δ</m:t>
                            </m:r>
                          </m:e>
                          <m:sup>
                            <m:r>
                              <a:rPr lang="de-DE" sz="1600" b="0" i="0" smtClean="0">
                                <a:solidFill>
                                  <a:schemeClr val="tx1"/>
                                </a:solidFill>
                                <a:latin typeface="Cambria Math" panose="02040503050406030204" pitchFamily="18" charset="0"/>
                              </a:rPr>
                              <m:t>′</m:t>
                            </m:r>
                          </m:sup>
                        </m:sSup>
                        <m:r>
                          <a:rPr lang="de-DE" sz="1600">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d>
                              <m:dPr>
                                <m:ctrlPr>
                                  <a:rPr lang="de-DE" sz="1600" i="1">
                                    <a:solidFill>
                                      <a:schemeClr val="tx1"/>
                                    </a:solidFill>
                                    <a:latin typeface="Cambria Math" panose="02040503050406030204" pitchFamily="18" charset="0"/>
                                  </a:rPr>
                                </m:ctrlPr>
                              </m:dPr>
                              <m:e>
                                <m:r>
                                  <a:rPr lang="de-DE" sz="1600" i="1">
                                    <a:solidFill>
                                      <a:schemeClr val="tx1"/>
                                    </a:solidFill>
                                    <a:latin typeface="Cambria Math" panose="02040503050406030204" pitchFamily="18" charset="0"/>
                                  </a:rPr>
                                  <m:t>𝑖</m:t>
                                </m:r>
                                <m:r>
                                  <a:rPr lang="de-DE" sz="1600" i="1">
                                    <a:solidFill>
                                      <a:schemeClr val="tx1"/>
                                    </a:solidFill>
                                    <a:latin typeface="Cambria Math" panose="02040503050406030204" pitchFamily="18" charset="0"/>
                                  </a:rPr>
                                  <m:t>𝜒</m:t>
                                </m:r>
                                <m:r>
                                  <a:rPr lang="de-DE" sz="1600" b="1" i="1">
                                    <a:solidFill>
                                      <a:schemeClr val="tx1"/>
                                    </a:solidFill>
                                    <a:latin typeface="Cambria Math" panose="02040503050406030204" pitchFamily="18" charset="0"/>
                                  </a:rPr>
                                  <m:t>+</m:t>
                                </m:r>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𝜸</m:t>
                                    </m:r>
                                  </m:e>
                                  <m:sub>
                                    <m:r>
                                      <a:rPr lang="de-DE" sz="1600" b="1" i="1">
                                        <a:solidFill>
                                          <a:schemeClr val="tx1"/>
                                        </a:solidFill>
                                        <a:latin typeface="Cambria Math" panose="02040503050406030204" pitchFamily="18" charset="0"/>
                                      </a:rPr>
                                      <m:t>𝑻𝑷𝑨</m:t>
                                    </m:r>
                                  </m:sub>
                                </m:sSub>
                              </m:e>
                            </m:d>
                          </m:num>
                          <m:den>
                            <m:r>
                              <a:rPr lang="de-DE" sz="1600">
                                <a:solidFill>
                                  <a:schemeClr val="tx1"/>
                                </a:solidFill>
                                <a:latin typeface="Cambria Math" panose="02040503050406030204" pitchFamily="18" charset="0"/>
                              </a:rPr>
                              <m:t>2</m:t>
                            </m:r>
                          </m:den>
                        </m:f>
                        <m:d>
                          <m:dPr>
                            <m:ctrlPr>
                              <a:rPr lang="de-DE" sz="1600" i="1">
                                <a:solidFill>
                                  <a:schemeClr val="tx1"/>
                                </a:solidFill>
                                <a:latin typeface="Cambria Math" panose="02040503050406030204" pitchFamily="18" charset="0"/>
                              </a:rPr>
                            </m:ctrlPr>
                          </m:dPr>
                          <m:e>
                            <m:sSup>
                              <m:sSupPr>
                                <m:ctrlPr>
                                  <a:rPr lang="de-DE" sz="1600" i="1">
                                    <a:solidFill>
                                      <a:schemeClr val="tx1"/>
                                    </a:solidFill>
                                    <a:latin typeface="Cambria Math" panose="02040503050406030204" pitchFamily="18" charset="0"/>
                                  </a:rPr>
                                </m:ctrlPr>
                              </m:sSupPr>
                              <m:e>
                                <m:r>
                                  <a:rPr lang="de-DE" sz="1600" b="0" i="1" smtClean="0">
                                    <a:solidFill>
                                      <a:schemeClr val="tx1"/>
                                    </a:solidFill>
                                    <a:latin typeface="Cambria Math" panose="02040503050406030204" pitchFamily="18" charset="0"/>
                                  </a:rPr>
                                  <m:t>2</m:t>
                                </m:r>
                                <m:d>
                                  <m:dPr>
                                    <m:begChr m:val="|"/>
                                    <m:endChr m:val="|"/>
                                    <m:ctrlPr>
                                      <a:rPr lang="de-DE" sz="1600" i="1">
                                        <a:solidFill>
                                          <a:schemeClr val="tx1"/>
                                        </a:solidFill>
                                        <a:latin typeface="Cambria Math" panose="02040503050406030204" pitchFamily="18" charset="0"/>
                                      </a:rPr>
                                    </m:ctrlPr>
                                  </m:dPr>
                                  <m:e>
                                    <m:r>
                                      <m:rPr>
                                        <m:sty m:val="p"/>
                                      </m:rPr>
                                      <a:rPr lang="de-DE" sz="1600">
                                        <a:solidFill>
                                          <a:schemeClr val="tx1"/>
                                        </a:solidFill>
                                        <a:latin typeface="Cambria Math" panose="02040503050406030204" pitchFamily="18" charset="0"/>
                                      </a:rPr>
                                      <m:t>s</m:t>
                                    </m:r>
                                  </m:e>
                                </m:d>
                              </m:e>
                              <m:sup>
                                <m:r>
                                  <a:rPr lang="de-DE" sz="1600">
                                    <a:solidFill>
                                      <a:schemeClr val="tx1"/>
                                    </a:solidFill>
                                    <a:latin typeface="Cambria Math" panose="02040503050406030204" pitchFamily="18" charset="0"/>
                                  </a:rPr>
                                  <m:t>2</m:t>
                                </m:r>
                              </m:sup>
                            </m:sSup>
                            <m:r>
                              <a:rPr lang="de-DE" sz="1600">
                                <a:solidFill>
                                  <a:schemeClr val="tx1"/>
                                </a:solidFill>
                                <a:latin typeface="Cambria Math" panose="02040503050406030204" pitchFamily="18" charset="0"/>
                              </a:rPr>
                              <m:t>+</m:t>
                            </m:r>
                            <m:sSup>
                              <m:sSupPr>
                                <m:ctrlPr>
                                  <a:rPr lang="de-DE" sz="1600" i="1">
                                    <a:solidFill>
                                      <a:schemeClr val="tx1"/>
                                    </a:solidFill>
                                    <a:latin typeface="Cambria Math" panose="02040503050406030204" pitchFamily="18" charset="0"/>
                                  </a:rPr>
                                </m:ctrlPr>
                              </m:sSupPr>
                              <m:e>
                                <m:d>
                                  <m:dPr>
                                    <m:begChr m:val="|"/>
                                    <m:endChr m:val="|"/>
                                    <m:ctrlPr>
                                      <a:rPr lang="de-DE" sz="1600" i="1">
                                        <a:solidFill>
                                          <a:schemeClr val="tx1"/>
                                        </a:solidFill>
                                        <a:latin typeface="Cambria Math" panose="02040503050406030204" pitchFamily="18" charset="0"/>
                                      </a:rPr>
                                    </m:ctrlPr>
                                  </m:dPr>
                                  <m:e>
                                    <m:acc>
                                      <m:accPr>
                                        <m:chr m:val="̃"/>
                                        <m:ctrlPr>
                                          <a:rPr lang="de-DE" sz="1600" i="1">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𝑠</m:t>
                                        </m:r>
                                      </m:e>
                                    </m:acc>
                                  </m:e>
                                </m:d>
                              </m:e>
                              <m:sup>
                                <m:r>
                                  <a:rPr lang="de-DE" sz="1600">
                                    <a:solidFill>
                                      <a:schemeClr val="tx1"/>
                                    </a:solidFill>
                                    <a:latin typeface="Cambria Math" panose="02040503050406030204" pitchFamily="18" charset="0"/>
                                  </a:rPr>
                                  <m:t>2</m:t>
                                </m:r>
                              </m:sup>
                            </m:sSup>
                          </m:e>
                        </m:d>
                      </m:e>
                    </m:d>
                    <m:acc>
                      <m:accPr>
                        <m:chr m:val="̃"/>
                        <m:ctrlPr>
                          <a:rPr lang="de-DE" sz="1600" b="0" i="1" smtClean="0">
                            <a:solidFill>
                              <a:schemeClr val="tx1"/>
                            </a:solidFill>
                            <a:latin typeface="Cambria Math" panose="02040503050406030204" pitchFamily="18" charset="0"/>
                          </a:rPr>
                        </m:ctrlPr>
                      </m:accPr>
                      <m:e>
                        <m:r>
                          <m:rPr>
                            <m:sty m:val="p"/>
                          </m:rPr>
                          <a:rPr lang="de-DE" sz="1600">
                            <a:solidFill>
                              <a:schemeClr val="tx1"/>
                            </a:solidFill>
                            <a:latin typeface="Cambria Math" panose="02040503050406030204" pitchFamily="18" charset="0"/>
                          </a:rPr>
                          <m:t>s</m:t>
                        </m:r>
                      </m:e>
                    </m:acc>
                    <m:r>
                      <a:rPr lang="de-DE" sz="1600" i="1">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r>
                          <a:rPr lang="de-DE" sz="1600" i="1">
                            <a:solidFill>
                              <a:schemeClr val="tx1"/>
                            </a:solidFill>
                            <a:latin typeface="Cambria Math" panose="02040503050406030204" pitchFamily="18" charset="0"/>
                          </a:rPr>
                          <m:t>𝑖</m:t>
                        </m:r>
                        <m:r>
                          <a:rPr lang="de-DE" sz="1600" i="1">
                            <a:solidFill>
                              <a:schemeClr val="tx1"/>
                            </a:solidFill>
                            <a:latin typeface="Cambria Math" panose="02040503050406030204" pitchFamily="18" charset="0"/>
                          </a:rPr>
                          <m:t>𝜒</m:t>
                        </m:r>
                        <m:r>
                          <a:rPr lang="de-DE" sz="1600" i="1">
                            <a:solidFill>
                              <a:schemeClr val="tx1"/>
                            </a:solidFill>
                            <a:latin typeface="Cambria Math" panose="02040503050406030204" pitchFamily="18" charset="0"/>
                          </a:rPr>
                          <m:t>+</m:t>
                        </m:r>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𝜸</m:t>
                            </m:r>
                          </m:e>
                          <m:sub>
                            <m:r>
                              <a:rPr lang="de-DE" sz="1600" b="1" i="1">
                                <a:solidFill>
                                  <a:schemeClr val="tx1"/>
                                </a:solidFill>
                                <a:latin typeface="Cambria Math" panose="02040503050406030204" pitchFamily="18" charset="0"/>
                              </a:rPr>
                              <m:t>𝑻𝑷𝑨</m:t>
                            </m:r>
                          </m:sub>
                        </m:sSub>
                      </m:num>
                      <m:den>
                        <m:r>
                          <a:rPr lang="de-DE" sz="1600" i="1">
                            <a:solidFill>
                              <a:schemeClr val="tx1"/>
                            </a:solidFill>
                            <a:latin typeface="Cambria Math" panose="02040503050406030204" pitchFamily="18" charset="0"/>
                          </a:rPr>
                          <m:t>2</m:t>
                        </m:r>
                      </m:den>
                    </m:f>
                    <m:sSup>
                      <m:sSupPr>
                        <m:ctrlPr>
                          <a:rPr lang="de-DE" sz="1600" b="0" i="1" smtClean="0">
                            <a:solidFill>
                              <a:schemeClr val="tx1"/>
                            </a:solidFill>
                            <a:latin typeface="Cambria Math" panose="02040503050406030204" pitchFamily="18" charset="0"/>
                          </a:rPr>
                        </m:ctrlPr>
                      </m:sSupPr>
                      <m:e>
                        <m:r>
                          <a:rPr lang="de-DE" sz="1600" b="0" i="1" smtClean="0">
                            <a:solidFill>
                              <a:schemeClr val="tx1"/>
                            </a:solidFill>
                            <a:latin typeface="Cambria Math" panose="02040503050406030204" pitchFamily="18" charset="0"/>
                          </a:rPr>
                          <m:t>𝑠</m:t>
                        </m:r>
                      </m:e>
                      <m:sup>
                        <m:r>
                          <a:rPr lang="de-DE" sz="1600" b="0" i="1" smtClean="0">
                            <a:solidFill>
                              <a:schemeClr val="tx1"/>
                            </a:solidFill>
                            <a:latin typeface="Cambria Math" panose="02040503050406030204" pitchFamily="18" charset="0"/>
                          </a:rPr>
                          <m:t>2</m:t>
                        </m:r>
                      </m:sup>
                    </m:sSup>
                    <m:sSup>
                      <m:sSupPr>
                        <m:ctrlPr>
                          <a:rPr lang="de-DE" sz="1600" i="1">
                            <a:solidFill>
                              <a:schemeClr val="tx1"/>
                            </a:solidFill>
                            <a:latin typeface="Cambria Math" panose="02040503050406030204" pitchFamily="18" charset="0"/>
                          </a:rPr>
                        </m:ctrlPr>
                      </m:sSupPr>
                      <m:e>
                        <m:acc>
                          <m:accPr>
                            <m:chr m:val="̃"/>
                            <m:ctrlPr>
                              <a:rPr lang="de-DE" sz="1600" i="1">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𝑠</m:t>
                            </m:r>
                          </m:e>
                        </m:acc>
                      </m:e>
                      <m:sup>
                        <m:r>
                          <a:rPr lang="de-DE" sz="1600" b="0" i="1" smtClean="0">
                            <a:solidFill>
                              <a:schemeClr val="tx1"/>
                            </a:solidFill>
                            <a:latin typeface="Cambria Math" panose="02040503050406030204" pitchFamily="18" charset="0"/>
                          </a:rPr>
                          <m:t>∗</m:t>
                        </m:r>
                      </m:sup>
                    </m:sSup>
                    <m:r>
                      <a:rPr lang="de-DE" sz="1600" i="1">
                        <a:solidFill>
                          <a:schemeClr val="tx1"/>
                        </a:solidFill>
                        <a:latin typeface="Cambria Math" panose="02040503050406030204" pitchFamily="18" charset="0"/>
                      </a:rPr>
                      <m:t>+</m:t>
                    </m:r>
                    <m:f>
                      <m:fPr>
                        <m:ctrlPr>
                          <a:rPr lang="de-DE" sz="1600" b="1" i="1">
                            <a:solidFill>
                              <a:schemeClr val="tx1"/>
                            </a:solidFill>
                            <a:latin typeface="Cambria Math" panose="02040503050406030204" pitchFamily="18" charset="0"/>
                          </a:rPr>
                        </m:ctrlPr>
                      </m:fPr>
                      <m:num>
                        <m:r>
                          <a:rPr lang="de-DE" sz="1600" b="1" i="1" smtClean="0">
                            <a:solidFill>
                              <a:schemeClr val="tx1"/>
                            </a:solidFill>
                            <a:latin typeface="Cambria Math" panose="02040503050406030204" pitchFamily="18" charset="0"/>
                          </a:rPr>
                          <m:t>𝒔</m:t>
                        </m:r>
                        <m:r>
                          <a:rPr lang="de-DE" sz="1600" b="1" i="1">
                            <a:solidFill>
                              <a:schemeClr val="tx1"/>
                            </a:solidFill>
                            <a:latin typeface="Cambria Math" panose="02040503050406030204" pitchFamily="18" charset="0"/>
                          </a:rPr>
                          <m:t>𝒊</m:t>
                        </m:r>
                      </m:num>
                      <m:den>
                        <m:r>
                          <a:rPr lang="de-DE" sz="1600" b="1" i="1">
                            <a:solidFill>
                              <a:schemeClr val="tx1"/>
                            </a:solidFill>
                            <a:latin typeface="Cambria Math" panose="02040503050406030204" pitchFamily="18" charset="0"/>
                          </a:rPr>
                          <m:t>𝟐</m:t>
                        </m:r>
                      </m:den>
                    </m:f>
                    <m:d>
                      <m:dPr>
                        <m:begChr m:val="["/>
                        <m:endChr m:val="]"/>
                        <m:ctrlPr>
                          <a:rPr lang="de-DE" sz="1600" b="1" i="1">
                            <a:solidFill>
                              <a:schemeClr val="tx1"/>
                            </a:solidFill>
                            <a:latin typeface="Cambria Math" panose="02040503050406030204" pitchFamily="18" charset="0"/>
                          </a:rPr>
                        </m:ctrlPr>
                      </m:d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𝜸</m:t>
                            </m:r>
                          </m:e>
                          <m:sub>
                            <m:r>
                              <a:rPr lang="de-DE" sz="1600" b="1" i="1">
                                <a:solidFill>
                                  <a:schemeClr val="tx1"/>
                                </a:solidFill>
                                <a:latin typeface="Cambria Math" panose="02040503050406030204" pitchFamily="18" charset="0"/>
                              </a:rPr>
                              <m:t>𝑭𝑪𝑨</m:t>
                            </m:r>
                          </m:sub>
                        </m:sSub>
                        <m:d>
                          <m:dPr>
                            <m:ctrlPr>
                              <a:rPr lang="de-DE" sz="1600" b="1" i="1">
                                <a:solidFill>
                                  <a:schemeClr val="tx1"/>
                                </a:solidFill>
                                <a:latin typeface="Cambria Math" panose="02040503050406030204" pitchFamily="18" charset="0"/>
                              </a:rPr>
                            </m:ctrlPr>
                          </m:d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𝒚</m:t>
                                </m:r>
                              </m:sub>
                            </m:sSub>
                            <m:r>
                              <a:rPr lang="de-DE" sz="1600" b="1" i="1">
                                <a:solidFill>
                                  <a:schemeClr val="tx1"/>
                                </a:solidFill>
                                <a:latin typeface="Cambria Math" panose="02040503050406030204" pitchFamily="18" charset="0"/>
                              </a:rPr>
                              <m:t>−</m:t>
                            </m:r>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𝒛</m:t>
                                </m:r>
                              </m:sub>
                            </m:sSub>
                          </m:e>
                        </m:d>
                        <m:r>
                          <a:rPr lang="de-DE" sz="1600" b="1" i="1">
                            <a:solidFill>
                              <a:schemeClr val="tx1"/>
                            </a:solidFill>
                            <a:latin typeface="Cambria Math" panose="02040503050406030204" pitchFamily="18" charset="0"/>
                          </a:rPr>
                          <m:t>−</m:t>
                        </m:r>
                        <m:r>
                          <a:rPr lang="de-DE" sz="1600" b="1" i="1">
                            <a:solidFill>
                              <a:schemeClr val="tx1"/>
                            </a:solidFill>
                            <a:latin typeface="Cambria Math" panose="02040503050406030204" pitchFamily="18" charset="0"/>
                          </a:rPr>
                          <m:t>𝒊</m:t>
                        </m:r>
                        <m:d>
                          <m:dPr>
                            <m:ctrlPr>
                              <a:rPr lang="de-DE" sz="1600" b="1" i="1">
                                <a:solidFill>
                                  <a:schemeClr val="tx1"/>
                                </a:solidFill>
                                <a:latin typeface="Cambria Math" panose="02040503050406030204" pitchFamily="18" charset="0"/>
                              </a:rPr>
                            </m:ctrlPr>
                          </m:d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𝒚</m:t>
                                </m:r>
                              </m:sub>
                            </m:sSub>
                            <m:r>
                              <a:rPr lang="de-DE" sz="1600" b="1" i="1">
                                <a:solidFill>
                                  <a:schemeClr val="tx1"/>
                                </a:solidFill>
                                <a:latin typeface="Cambria Math" panose="02040503050406030204" pitchFamily="18" charset="0"/>
                              </a:rPr>
                              <m:t>+</m:t>
                            </m:r>
                            <m:sSubSup>
                              <m:sSubSupPr>
                                <m:ctrlPr>
                                  <a:rPr lang="de-DE" sz="1600" b="1" i="1">
                                    <a:solidFill>
                                      <a:schemeClr val="tx1"/>
                                    </a:solidFill>
                                    <a:latin typeface="Cambria Math" panose="02040503050406030204" pitchFamily="18" charset="0"/>
                                  </a:rPr>
                                </m:ctrlPr>
                              </m:sSubSup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𝝈</m:t>
                                    </m:r>
                                  </m:e>
                                  <m:sub>
                                    <m:r>
                                      <a:rPr lang="de-DE" sz="1600" b="1" i="1">
                                        <a:solidFill>
                                          <a:schemeClr val="tx1"/>
                                        </a:solidFill>
                                        <a:latin typeface="Cambria Math" panose="02040503050406030204" pitchFamily="18" charset="0"/>
                                      </a:rPr>
                                      <m:t>𝑭𝑪𝑫</m:t>
                                    </m:r>
                                  </m:sub>
                                </m:sSub>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𝒚</m:t>
                                </m:r>
                              </m:sub>
                              <m:sup>
                                <m:r>
                                  <a:rPr lang="de-DE" sz="1600" b="1" i="1">
                                    <a:solidFill>
                                      <a:schemeClr val="tx1"/>
                                    </a:solidFill>
                                    <a:latin typeface="Cambria Math" panose="02040503050406030204" pitchFamily="18" charset="0"/>
                                  </a:rPr>
                                  <m:t>𝟎</m:t>
                                </m:r>
                                <m:r>
                                  <a:rPr lang="de-DE" sz="1600" b="1" i="1">
                                    <a:solidFill>
                                      <a:schemeClr val="tx1"/>
                                    </a:solidFill>
                                    <a:latin typeface="Cambria Math" panose="02040503050406030204" pitchFamily="18" charset="0"/>
                                  </a:rPr>
                                  <m:t>.</m:t>
                                </m:r>
                                <m:r>
                                  <a:rPr lang="de-DE" sz="1600" b="1" i="1">
                                    <a:solidFill>
                                      <a:schemeClr val="tx1"/>
                                    </a:solidFill>
                                    <a:latin typeface="Cambria Math" panose="02040503050406030204" pitchFamily="18" charset="0"/>
                                  </a:rPr>
                                  <m:t>𝟖</m:t>
                                </m:r>
                              </m:sup>
                            </m:sSubSup>
                            <m:r>
                              <a:rPr lang="de-DE" sz="1600" b="1" i="1">
                                <a:solidFill>
                                  <a:schemeClr val="tx1"/>
                                </a:solidFill>
                                <a:latin typeface="Cambria Math" panose="02040503050406030204" pitchFamily="18" charset="0"/>
                              </a:rPr>
                              <m:t>−</m:t>
                            </m:r>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𝒛</m:t>
                                </m:r>
                              </m:sub>
                            </m:sSub>
                            <m:r>
                              <a:rPr lang="de-DE" sz="1600" b="1" i="1">
                                <a:solidFill>
                                  <a:schemeClr val="tx1"/>
                                </a:solidFill>
                                <a:latin typeface="Cambria Math" panose="02040503050406030204" pitchFamily="18" charset="0"/>
                              </a:rPr>
                              <m:t>−</m:t>
                            </m:r>
                            <m:sSubSup>
                              <m:sSubSupPr>
                                <m:ctrlPr>
                                  <a:rPr lang="de-DE" sz="1600" b="1" i="1">
                                    <a:solidFill>
                                      <a:schemeClr val="tx1"/>
                                    </a:solidFill>
                                    <a:latin typeface="Cambria Math" panose="02040503050406030204" pitchFamily="18" charset="0"/>
                                  </a:rPr>
                                </m:ctrlPr>
                              </m:sSubSup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𝝈</m:t>
                                    </m:r>
                                  </m:e>
                                  <m:sub>
                                    <m:r>
                                      <a:rPr lang="de-DE" sz="1600" b="1" i="1">
                                        <a:solidFill>
                                          <a:schemeClr val="tx1"/>
                                        </a:solidFill>
                                        <a:latin typeface="Cambria Math" panose="02040503050406030204" pitchFamily="18" charset="0"/>
                                      </a:rPr>
                                      <m:t>𝑭𝑪𝑫</m:t>
                                    </m:r>
                                  </m:sub>
                                </m:sSub>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𝒛</m:t>
                                </m:r>
                              </m:sub>
                              <m:sup>
                                <m:r>
                                  <a:rPr lang="de-DE" sz="1600" b="1" i="1">
                                    <a:solidFill>
                                      <a:schemeClr val="tx1"/>
                                    </a:solidFill>
                                    <a:latin typeface="Cambria Math" panose="02040503050406030204" pitchFamily="18" charset="0"/>
                                  </a:rPr>
                                  <m:t>𝟎</m:t>
                                </m:r>
                                <m:r>
                                  <a:rPr lang="de-DE" sz="1600" b="1" i="1">
                                    <a:solidFill>
                                      <a:schemeClr val="tx1"/>
                                    </a:solidFill>
                                    <a:latin typeface="Cambria Math" panose="02040503050406030204" pitchFamily="18" charset="0"/>
                                  </a:rPr>
                                  <m:t>.</m:t>
                                </m:r>
                                <m:r>
                                  <a:rPr lang="de-DE" sz="1600" b="1" i="1">
                                    <a:solidFill>
                                      <a:schemeClr val="tx1"/>
                                    </a:solidFill>
                                    <a:latin typeface="Cambria Math" panose="02040503050406030204" pitchFamily="18" charset="0"/>
                                  </a:rPr>
                                  <m:t>𝟖</m:t>
                                </m:r>
                              </m:sup>
                            </m:sSubSup>
                          </m:e>
                        </m:d>
                      </m:e>
                    </m:d>
                    <m:r>
                      <a:rPr lang="de-DE" sz="1600" i="1">
                        <a:solidFill>
                          <a:schemeClr val="tx1"/>
                        </a:solidFill>
                        <a:latin typeface="Cambria Math" panose="02040503050406030204" pitchFamily="18" charset="0"/>
                      </a:rPr>
                      <m:t>−</m:t>
                    </m:r>
                    <m:f>
                      <m:fPr>
                        <m:ctrlPr>
                          <a:rPr lang="de-DE" sz="1600" b="1" i="1">
                            <a:solidFill>
                              <a:schemeClr val="tx1"/>
                            </a:solidFill>
                            <a:latin typeface="Cambria Math" panose="02040503050406030204" pitchFamily="18" charset="0"/>
                          </a:rPr>
                        </m:ctrlPr>
                      </m:fPr>
                      <m:num>
                        <m:acc>
                          <m:accPr>
                            <m:chr m:val="̃"/>
                            <m:ctrlPr>
                              <a:rPr lang="de-DE" sz="1600" b="1" i="1" smtClean="0">
                                <a:solidFill>
                                  <a:schemeClr val="tx1"/>
                                </a:solidFill>
                                <a:latin typeface="Cambria Math" panose="02040503050406030204" pitchFamily="18" charset="0"/>
                              </a:rPr>
                            </m:ctrlPr>
                          </m:accPr>
                          <m:e>
                            <m:r>
                              <a:rPr lang="de-DE" sz="1600" b="1" i="1">
                                <a:solidFill>
                                  <a:schemeClr val="tx1"/>
                                </a:solidFill>
                                <a:latin typeface="Cambria Math" panose="02040503050406030204" pitchFamily="18" charset="0"/>
                              </a:rPr>
                              <m:t>𝒔</m:t>
                            </m:r>
                          </m:e>
                        </m:acc>
                      </m:num>
                      <m:den>
                        <m:r>
                          <a:rPr lang="de-DE" sz="1600" b="1" i="1">
                            <a:solidFill>
                              <a:schemeClr val="tx1"/>
                            </a:solidFill>
                            <a:latin typeface="Cambria Math" panose="02040503050406030204" pitchFamily="18" charset="0"/>
                          </a:rPr>
                          <m:t>𝟐</m:t>
                        </m:r>
                      </m:den>
                    </m:f>
                    <m:d>
                      <m:dPr>
                        <m:begChr m:val="["/>
                        <m:endChr m:val="]"/>
                        <m:ctrlPr>
                          <a:rPr lang="de-DE" sz="1600" b="1" i="1">
                            <a:solidFill>
                              <a:schemeClr val="tx1"/>
                            </a:solidFill>
                            <a:latin typeface="Cambria Math" panose="02040503050406030204" pitchFamily="18" charset="0"/>
                          </a:rPr>
                        </m:ctrlPr>
                      </m:d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𝜸</m:t>
                            </m:r>
                          </m:e>
                          <m:sub>
                            <m:r>
                              <a:rPr lang="de-DE" sz="1600" b="1" i="1">
                                <a:solidFill>
                                  <a:schemeClr val="tx1"/>
                                </a:solidFill>
                                <a:latin typeface="Cambria Math" panose="02040503050406030204" pitchFamily="18" charset="0"/>
                              </a:rPr>
                              <m:t>𝑭𝑪𝑨</m:t>
                            </m:r>
                          </m:sub>
                        </m:sSub>
                        <m:d>
                          <m:dPr>
                            <m:ctrlPr>
                              <a:rPr lang="de-DE" sz="1600" b="1" i="1">
                                <a:solidFill>
                                  <a:schemeClr val="tx1"/>
                                </a:solidFill>
                                <a:latin typeface="Cambria Math" panose="02040503050406030204" pitchFamily="18" charset="0"/>
                              </a:rPr>
                            </m:ctrlPr>
                          </m:d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𝒚</m:t>
                                </m:r>
                              </m:sub>
                            </m:sSub>
                            <m:r>
                              <a:rPr lang="de-DE" sz="1600" b="1" i="1">
                                <a:solidFill>
                                  <a:schemeClr val="tx1"/>
                                </a:solidFill>
                                <a:latin typeface="Cambria Math" panose="02040503050406030204" pitchFamily="18" charset="0"/>
                              </a:rPr>
                              <m:t>+</m:t>
                            </m:r>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𝒛</m:t>
                                </m:r>
                              </m:sub>
                            </m:sSub>
                          </m:e>
                        </m:d>
                        <m:r>
                          <a:rPr lang="de-DE" sz="1600" b="1" i="1">
                            <a:solidFill>
                              <a:schemeClr val="tx1"/>
                            </a:solidFill>
                            <a:latin typeface="Cambria Math" panose="02040503050406030204" pitchFamily="18" charset="0"/>
                          </a:rPr>
                          <m:t>−</m:t>
                        </m:r>
                        <m:r>
                          <a:rPr lang="de-DE" sz="1600" b="1" i="1">
                            <a:solidFill>
                              <a:schemeClr val="tx1"/>
                            </a:solidFill>
                            <a:latin typeface="Cambria Math" panose="02040503050406030204" pitchFamily="18" charset="0"/>
                          </a:rPr>
                          <m:t>𝒊</m:t>
                        </m:r>
                        <m:d>
                          <m:dPr>
                            <m:ctrlPr>
                              <a:rPr lang="de-DE" sz="1600" b="1" i="1">
                                <a:solidFill>
                                  <a:schemeClr val="tx1"/>
                                </a:solidFill>
                                <a:latin typeface="Cambria Math" panose="02040503050406030204" pitchFamily="18" charset="0"/>
                              </a:rPr>
                            </m:ctrlPr>
                          </m:d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𝒚</m:t>
                                </m:r>
                              </m:sub>
                            </m:sSub>
                            <m:r>
                              <a:rPr lang="de-DE" sz="1600" b="1" i="1">
                                <a:solidFill>
                                  <a:schemeClr val="tx1"/>
                                </a:solidFill>
                                <a:latin typeface="Cambria Math" panose="02040503050406030204" pitchFamily="18" charset="0"/>
                              </a:rPr>
                              <m:t>+</m:t>
                            </m:r>
                            <m:sSubSup>
                              <m:sSubSupPr>
                                <m:ctrlPr>
                                  <a:rPr lang="de-DE" sz="1600" b="1" i="1">
                                    <a:solidFill>
                                      <a:schemeClr val="tx1"/>
                                    </a:solidFill>
                                    <a:latin typeface="Cambria Math" panose="02040503050406030204" pitchFamily="18" charset="0"/>
                                  </a:rPr>
                                </m:ctrlPr>
                              </m:sSubSup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𝝈</m:t>
                                    </m:r>
                                  </m:e>
                                  <m:sub>
                                    <m:r>
                                      <a:rPr lang="de-DE" sz="1600" b="1" i="1">
                                        <a:solidFill>
                                          <a:schemeClr val="tx1"/>
                                        </a:solidFill>
                                        <a:latin typeface="Cambria Math" panose="02040503050406030204" pitchFamily="18" charset="0"/>
                                      </a:rPr>
                                      <m:t>𝑭𝑪𝑫</m:t>
                                    </m:r>
                                  </m:sub>
                                </m:sSub>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𝒚</m:t>
                                </m:r>
                              </m:sub>
                              <m:sup>
                                <m:r>
                                  <a:rPr lang="de-DE" sz="1600" b="1" i="1">
                                    <a:solidFill>
                                      <a:schemeClr val="tx1"/>
                                    </a:solidFill>
                                    <a:latin typeface="Cambria Math" panose="02040503050406030204" pitchFamily="18" charset="0"/>
                                  </a:rPr>
                                  <m:t>𝟎</m:t>
                                </m:r>
                                <m:r>
                                  <a:rPr lang="de-DE" sz="1600" b="1" i="1">
                                    <a:solidFill>
                                      <a:schemeClr val="tx1"/>
                                    </a:solidFill>
                                    <a:latin typeface="Cambria Math" panose="02040503050406030204" pitchFamily="18" charset="0"/>
                                  </a:rPr>
                                  <m:t>.</m:t>
                                </m:r>
                                <m:r>
                                  <a:rPr lang="de-DE" sz="1600" b="1" i="1">
                                    <a:solidFill>
                                      <a:schemeClr val="tx1"/>
                                    </a:solidFill>
                                    <a:latin typeface="Cambria Math" panose="02040503050406030204" pitchFamily="18" charset="0"/>
                                  </a:rPr>
                                  <m:t>𝟖</m:t>
                                </m:r>
                              </m:sup>
                            </m:sSubSup>
                            <m:r>
                              <a:rPr lang="de-DE" sz="1600" b="1" i="1">
                                <a:solidFill>
                                  <a:schemeClr val="tx1"/>
                                </a:solidFill>
                                <a:latin typeface="Cambria Math" panose="02040503050406030204" pitchFamily="18" charset="0"/>
                              </a:rPr>
                              <m:t>+</m:t>
                            </m:r>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𝒛</m:t>
                                </m:r>
                              </m:sub>
                            </m:sSub>
                            <m:r>
                              <a:rPr lang="de-DE" sz="1600" b="1" i="1">
                                <a:solidFill>
                                  <a:schemeClr val="tx1"/>
                                </a:solidFill>
                                <a:latin typeface="Cambria Math" panose="02040503050406030204" pitchFamily="18" charset="0"/>
                              </a:rPr>
                              <m:t>+</m:t>
                            </m:r>
                            <m:sSubSup>
                              <m:sSubSupPr>
                                <m:ctrlPr>
                                  <a:rPr lang="de-DE" sz="1600" b="1" i="1">
                                    <a:solidFill>
                                      <a:schemeClr val="tx1"/>
                                    </a:solidFill>
                                    <a:latin typeface="Cambria Math" panose="02040503050406030204" pitchFamily="18" charset="0"/>
                                  </a:rPr>
                                </m:ctrlPr>
                              </m:sSubSupPr>
                              <m:e>
                                <m:sSub>
                                  <m:sSubPr>
                                    <m:ctrlPr>
                                      <a:rPr lang="de-DE" sz="1600" b="1" i="1">
                                        <a:solidFill>
                                          <a:schemeClr val="tx1"/>
                                        </a:solidFill>
                                        <a:latin typeface="Cambria Math" panose="02040503050406030204" pitchFamily="18" charset="0"/>
                                      </a:rPr>
                                    </m:ctrlPr>
                                  </m:sSubPr>
                                  <m:e>
                                    <m:r>
                                      <a:rPr lang="de-DE" sz="1600" b="1" i="1">
                                        <a:solidFill>
                                          <a:schemeClr val="tx1"/>
                                        </a:solidFill>
                                        <a:latin typeface="Cambria Math" panose="02040503050406030204" pitchFamily="18" charset="0"/>
                                      </a:rPr>
                                      <m:t>𝝈</m:t>
                                    </m:r>
                                  </m:e>
                                  <m:sub>
                                    <m:r>
                                      <a:rPr lang="de-DE" sz="1600" b="1" i="1">
                                        <a:solidFill>
                                          <a:schemeClr val="tx1"/>
                                        </a:solidFill>
                                        <a:latin typeface="Cambria Math" panose="02040503050406030204" pitchFamily="18" charset="0"/>
                                      </a:rPr>
                                      <m:t>𝑭𝑪𝑫</m:t>
                                    </m:r>
                                  </m:sub>
                                </m:sSub>
                                <m:r>
                                  <a:rPr lang="de-DE" sz="1600" b="1" i="1">
                                    <a:solidFill>
                                      <a:schemeClr val="tx1"/>
                                    </a:solidFill>
                                    <a:latin typeface="Cambria Math" panose="02040503050406030204" pitchFamily="18" charset="0"/>
                                  </a:rPr>
                                  <m:t>𝒏</m:t>
                                </m:r>
                              </m:e>
                              <m:sub>
                                <m:r>
                                  <a:rPr lang="de-DE" sz="1600" b="1" i="1">
                                    <a:solidFill>
                                      <a:schemeClr val="tx1"/>
                                    </a:solidFill>
                                    <a:latin typeface="Cambria Math" panose="02040503050406030204" pitchFamily="18" charset="0"/>
                                  </a:rPr>
                                  <m:t>𝒛</m:t>
                                </m:r>
                              </m:sub>
                              <m:sup>
                                <m:r>
                                  <a:rPr lang="de-DE" sz="1600" b="1" i="1">
                                    <a:solidFill>
                                      <a:schemeClr val="tx1"/>
                                    </a:solidFill>
                                    <a:latin typeface="Cambria Math" panose="02040503050406030204" pitchFamily="18" charset="0"/>
                                  </a:rPr>
                                  <m:t>𝟎</m:t>
                                </m:r>
                                <m:r>
                                  <a:rPr lang="de-DE" sz="1600" b="1" i="1">
                                    <a:solidFill>
                                      <a:schemeClr val="tx1"/>
                                    </a:solidFill>
                                    <a:latin typeface="Cambria Math" panose="02040503050406030204" pitchFamily="18" charset="0"/>
                                  </a:rPr>
                                  <m:t>.</m:t>
                                </m:r>
                                <m:r>
                                  <a:rPr lang="de-DE" sz="1600" b="1" i="1">
                                    <a:solidFill>
                                      <a:schemeClr val="tx1"/>
                                    </a:solidFill>
                                    <a:latin typeface="Cambria Math" panose="02040503050406030204" pitchFamily="18" charset="0"/>
                                  </a:rPr>
                                  <m:t>𝟖</m:t>
                                </m:r>
                              </m:sup>
                            </m:sSubSup>
                          </m:e>
                        </m:d>
                      </m:e>
                    </m:d>
                    <m:r>
                      <a:rPr lang="de-DE" sz="1600" i="1">
                        <a:solidFill>
                          <a:schemeClr val="tx1"/>
                        </a:solidFill>
                        <a:latin typeface="Cambria Math" panose="02040503050406030204" pitchFamily="18" charset="0"/>
                      </a:rPr>
                      <m:t>−</m:t>
                    </m:r>
                    <m:rad>
                      <m:radPr>
                        <m:degHide m:val="on"/>
                        <m:ctrlPr>
                          <a:rPr lang="de-DE" sz="1600" b="0" i="1" smtClean="0">
                            <a:solidFill>
                              <a:schemeClr val="tx1"/>
                            </a:solidFill>
                            <a:latin typeface="Cambria Math" panose="02040503050406030204" pitchFamily="18" charset="0"/>
                          </a:rPr>
                        </m:ctrlPr>
                      </m:radPr>
                      <m:deg/>
                      <m:e>
                        <m:sSup>
                          <m:sSupPr>
                            <m:ctrlPr>
                              <a:rPr lang="de-DE" sz="1600" b="0" i="1" smtClean="0">
                                <a:solidFill>
                                  <a:schemeClr val="tx1"/>
                                </a:solidFill>
                                <a:latin typeface="Cambria Math" panose="02040503050406030204" pitchFamily="18" charset="0"/>
                              </a:rPr>
                            </m:ctrlPr>
                          </m:sSupPr>
                          <m:e>
                            <m:r>
                              <a:rPr lang="de-DE" sz="1600" b="0" i="1" smtClean="0">
                                <a:solidFill>
                                  <a:schemeClr val="tx1"/>
                                </a:solidFill>
                                <a:latin typeface="Cambria Math" panose="02040503050406030204" pitchFamily="18" charset="0"/>
                              </a:rPr>
                              <m:t>𝑘</m:t>
                            </m:r>
                          </m:e>
                          <m:sup>
                            <m:r>
                              <a:rPr lang="de-DE" sz="1600" b="0" i="1" smtClean="0">
                                <a:solidFill>
                                  <a:schemeClr val="tx1"/>
                                </a:solidFill>
                                <a:latin typeface="Cambria Math" panose="02040503050406030204" pitchFamily="18" charset="0"/>
                              </a:rPr>
                              <m:t>′</m:t>
                            </m:r>
                          </m:sup>
                        </m:sSup>
                      </m:e>
                    </m:rad>
                    <m:acc>
                      <m:accPr>
                        <m:chr m:val="̃"/>
                        <m:ctrlPr>
                          <a:rPr lang="de-DE" sz="1600" b="0" i="1" smtClean="0">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𝑢</m:t>
                        </m:r>
                      </m:e>
                    </m:acc>
                  </m:oMath>
                </a14:m>
                <a:endParaRPr lang="de-DE" sz="1600" i="1" dirty="0">
                  <a:solidFill>
                    <a:schemeClr val="tx1"/>
                  </a:solidFill>
                  <a:latin typeface="Cambria Math" panose="02040503050406030204" pitchFamily="18" charset="0"/>
                </a:endParaRPr>
              </a:p>
              <a:p>
                <a:endParaRPr lang="de-DE" sz="1600" dirty="0">
                  <a:solidFill>
                    <a:srgbClr val="19375B"/>
                  </a:solidFill>
                </a:endParaRPr>
              </a:p>
              <a:p>
                <a:endParaRPr lang="de-DE" sz="1600" dirty="0">
                  <a:solidFill>
                    <a:srgbClr val="19375B"/>
                  </a:solidFill>
                </a:endParaRPr>
              </a:p>
              <a:p>
                <a:endParaRPr lang="de-DE" sz="1600" dirty="0">
                  <a:solidFill>
                    <a:srgbClr val="19375B"/>
                  </a:solidFill>
                </a:endParaRPr>
              </a:p>
              <a:p>
                <a:endParaRPr lang="de-DE" sz="1600" dirty="0">
                  <a:solidFill>
                    <a:srgbClr val="19375B"/>
                  </a:solidFill>
                </a:endParaRPr>
              </a:p>
              <a:p>
                <a:endParaRPr lang="de-DE" sz="1600" dirty="0">
                  <a:solidFill>
                    <a:srgbClr val="19375B"/>
                  </a:solidFill>
                </a:endParaRPr>
              </a:p>
              <a:p>
                <a:r>
                  <a:rPr lang="de-DE" sz="1600" dirty="0">
                    <a:solidFill>
                      <a:srgbClr val="19375B"/>
                    </a:solidFill>
                  </a:rPr>
                  <a:t>Assume that </a:t>
                </a:r>
                <a14:m>
                  <m:oMath xmlns:m="http://schemas.openxmlformats.org/officeDocument/2006/math">
                    <m:sSub>
                      <m:sSubPr>
                        <m:ctrlPr>
                          <a:rPr lang="de-DE" sz="1600" b="1" i="1" smtClean="0">
                            <a:solidFill>
                              <a:srgbClr val="19375B"/>
                            </a:solidFill>
                            <a:latin typeface="Cambria Math" panose="02040503050406030204" pitchFamily="18" charset="0"/>
                          </a:rPr>
                        </m:ctrlPr>
                      </m:sSubPr>
                      <m:e>
                        <m:r>
                          <a:rPr lang="de-DE" sz="1600" b="1" i="1" smtClean="0">
                            <a:solidFill>
                              <a:srgbClr val="19375B"/>
                            </a:solidFill>
                            <a:latin typeface="Cambria Math" panose="02040503050406030204" pitchFamily="18" charset="0"/>
                          </a:rPr>
                          <m:t>𝒏</m:t>
                        </m:r>
                      </m:e>
                      <m:sub>
                        <m:r>
                          <a:rPr lang="de-DE" sz="1600" b="1" i="1" smtClean="0">
                            <a:solidFill>
                              <a:srgbClr val="19375B"/>
                            </a:solidFill>
                            <a:latin typeface="Cambria Math" panose="02040503050406030204" pitchFamily="18" charset="0"/>
                          </a:rPr>
                          <m:t>𝒚</m:t>
                        </m:r>
                      </m:sub>
                    </m:sSub>
                    <m:r>
                      <a:rPr lang="de-DE" sz="1600" b="1" i="1" smtClean="0">
                        <a:solidFill>
                          <a:srgbClr val="19375B"/>
                        </a:solidFill>
                        <a:latin typeface="Cambria Math" panose="02040503050406030204" pitchFamily="18" charset="0"/>
                      </a:rPr>
                      <m:t>−</m:t>
                    </m:r>
                    <m:sSub>
                      <m:sSubPr>
                        <m:ctrlPr>
                          <a:rPr lang="de-DE" sz="1600" b="1" i="1" smtClean="0">
                            <a:solidFill>
                              <a:srgbClr val="19375B"/>
                            </a:solidFill>
                            <a:latin typeface="Cambria Math" panose="02040503050406030204" pitchFamily="18" charset="0"/>
                          </a:rPr>
                        </m:ctrlPr>
                      </m:sSubPr>
                      <m:e>
                        <m:r>
                          <a:rPr lang="de-DE" sz="1600" b="1" i="1" smtClean="0">
                            <a:solidFill>
                              <a:srgbClr val="19375B"/>
                            </a:solidFill>
                            <a:latin typeface="Cambria Math" panose="02040503050406030204" pitchFamily="18" charset="0"/>
                          </a:rPr>
                          <m:t>𝒏</m:t>
                        </m:r>
                      </m:e>
                      <m:sub>
                        <m:r>
                          <a:rPr lang="de-DE" sz="1600" b="1" i="1" smtClean="0">
                            <a:solidFill>
                              <a:srgbClr val="19375B"/>
                            </a:solidFill>
                            <a:latin typeface="Cambria Math" panose="02040503050406030204" pitchFamily="18" charset="0"/>
                          </a:rPr>
                          <m:t>𝒛</m:t>
                        </m:r>
                      </m:sub>
                    </m:sSub>
                  </m:oMath>
                </a14:m>
                <a:r>
                  <a:rPr lang="de-DE" sz="1600" i="1" dirty="0">
                    <a:solidFill>
                      <a:schemeClr val="tx1"/>
                    </a:solidFill>
                    <a:latin typeface="Cambria Math" panose="02040503050406030204" pitchFamily="18" charset="0"/>
                  </a:rPr>
                  <a:t> </a:t>
                </a:r>
                <a:r>
                  <a:rPr lang="de-DE" sz="1600" dirty="0">
                    <a:solidFill>
                      <a:srgbClr val="19375B"/>
                    </a:solidFill>
                  </a:rPr>
                  <a:t>is negligible: </a:t>
                </a:r>
              </a:p>
              <a:p>
                <a:pPr lvl="1"/>
                <a14:m>
                  <m:oMath xmlns:m="http://schemas.openxmlformats.org/officeDocument/2006/math">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𝑠</m:t>
                        </m:r>
                      </m:e>
                    </m:acc>
                    <m:r>
                      <a:rPr lang="de-DE" sz="1600" b="0" i="1" smtClean="0">
                        <a:solidFill>
                          <a:schemeClr val="tx1"/>
                        </a:solidFill>
                        <a:latin typeface="Cambria Math" panose="02040503050406030204" pitchFamily="18" charset="0"/>
                      </a:rPr>
                      <m:t>≈</m:t>
                    </m:r>
                    <m:r>
                      <a:rPr lang="de-DE" sz="1600" b="0">
                        <a:solidFill>
                          <a:schemeClr val="tx1"/>
                        </a:solidFill>
                        <a:latin typeface="Cambria Math" panose="02040503050406030204" pitchFamily="18" charset="0"/>
                      </a:rPr>
                      <m:t>−</m:t>
                    </m:r>
                    <m:d>
                      <m:dPr>
                        <m:begChr m:val="["/>
                        <m:endChr m:val="]"/>
                        <m:ctrlPr>
                          <a:rPr lang="de-DE" sz="1600" i="1" dirty="0">
                            <a:solidFill>
                              <a:schemeClr val="tx1"/>
                            </a:solidFill>
                            <a:latin typeface="Cambria Math" panose="02040503050406030204" pitchFamily="18" charset="0"/>
                          </a:rPr>
                        </m:ctrlPr>
                      </m:dPr>
                      <m:e>
                        <m:f>
                          <m:fPr>
                            <m:ctrlPr>
                              <a:rPr lang="de-DE" sz="1600" i="1" dirty="0">
                                <a:solidFill>
                                  <a:schemeClr val="tx1"/>
                                </a:solidFill>
                                <a:latin typeface="Cambria Math" panose="02040503050406030204" pitchFamily="18" charset="0"/>
                              </a:rPr>
                            </m:ctrlPr>
                          </m:fPr>
                          <m:num>
                            <m:sSub>
                              <m:sSubPr>
                                <m:ctrlPr>
                                  <a:rPr lang="de-DE" sz="1600" i="1" dirty="0">
                                    <a:solidFill>
                                      <a:schemeClr val="tx1"/>
                                    </a:solidFill>
                                    <a:latin typeface="Cambria Math" panose="02040503050406030204" pitchFamily="18" charset="0"/>
                                  </a:rPr>
                                </m:ctrlPr>
                              </m:sSubPr>
                              <m:e>
                                <m:r>
                                  <a:rPr lang="de-DE" sz="1600" b="0" i="1" dirty="0">
                                    <a:solidFill>
                                      <a:schemeClr val="tx1"/>
                                    </a:solidFill>
                                    <a:latin typeface="Cambria Math" panose="02040503050406030204" pitchFamily="18" charset="0"/>
                                  </a:rPr>
                                  <m:t>𝑘</m:t>
                                </m:r>
                              </m:e>
                              <m:sub>
                                <m:r>
                                  <a:rPr lang="de-DE" sz="1600" b="0" i="1" dirty="0">
                                    <a:solidFill>
                                      <a:schemeClr val="tx1"/>
                                    </a:solidFill>
                                    <a:latin typeface="Cambria Math" panose="02040503050406030204" pitchFamily="18" charset="0"/>
                                  </a:rPr>
                                  <m:t>𝑇</m:t>
                                </m:r>
                              </m:sub>
                            </m:sSub>
                          </m:num>
                          <m:den>
                            <m:r>
                              <a:rPr lang="de-DE" sz="1600" b="0" i="1" dirty="0">
                                <a:solidFill>
                                  <a:schemeClr val="tx1"/>
                                </a:solidFill>
                                <a:latin typeface="Cambria Math" panose="02040503050406030204" pitchFamily="18" charset="0"/>
                              </a:rPr>
                              <m:t>2</m:t>
                            </m:r>
                          </m:den>
                        </m:f>
                        <m:r>
                          <a:rPr lang="de-DE" sz="1600" b="0">
                            <a:solidFill>
                              <a:schemeClr val="tx1"/>
                            </a:solidFill>
                            <a:latin typeface="Cambria Math" panose="02040503050406030204" pitchFamily="18" charset="0"/>
                          </a:rPr>
                          <m:t>+ⅈ</m:t>
                        </m:r>
                        <m:r>
                          <m:rPr>
                            <m:sty m:val="p"/>
                          </m:rPr>
                          <a:rPr lang="de-DE" sz="1600" b="0" i="0" smtClean="0">
                            <a:solidFill>
                              <a:schemeClr val="tx1"/>
                            </a:solidFill>
                            <a:latin typeface="Cambria Math" panose="02040503050406030204" pitchFamily="18" charset="0"/>
                          </a:rPr>
                          <m:t>Δ</m:t>
                        </m:r>
                        <m:r>
                          <a:rPr lang="de-DE" sz="1600" b="0">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d>
                              <m:dPr>
                                <m:ctrlPr>
                                  <a:rPr lang="de-DE" sz="1600" i="1">
                                    <a:solidFill>
                                      <a:schemeClr val="tx1"/>
                                    </a:solidFill>
                                    <a:latin typeface="Cambria Math" panose="02040503050406030204" pitchFamily="18" charset="0"/>
                                  </a:rPr>
                                </m:ctrlPr>
                              </m:dPr>
                              <m:e>
                                <m:r>
                                  <a:rPr lang="de-DE" sz="1600" b="0" i="1">
                                    <a:solidFill>
                                      <a:schemeClr val="tx1"/>
                                    </a:solidFill>
                                    <a:latin typeface="Cambria Math" panose="02040503050406030204" pitchFamily="18" charset="0"/>
                                  </a:rPr>
                                  <m:t>𝑖</m:t>
                                </m:r>
                                <m:r>
                                  <a:rPr lang="de-DE" sz="1600" b="0" i="1">
                                    <a:solidFill>
                                      <a:schemeClr val="tx1"/>
                                    </a:solidFill>
                                    <a:latin typeface="Cambria Math" panose="02040503050406030204" pitchFamily="18" charset="0"/>
                                  </a:rPr>
                                  <m:t>𝜒</m:t>
                                </m:r>
                                <m:r>
                                  <a:rPr lang="de-DE" sz="1600" b="0" i="1">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𝛾</m:t>
                                    </m:r>
                                  </m:e>
                                  <m:sub>
                                    <m:r>
                                      <a:rPr lang="de-DE" sz="1600" b="0" i="1">
                                        <a:solidFill>
                                          <a:schemeClr val="tx1"/>
                                        </a:solidFill>
                                        <a:latin typeface="Cambria Math" panose="02040503050406030204" pitchFamily="18" charset="0"/>
                                      </a:rPr>
                                      <m:t>𝑇𝑃𝐴</m:t>
                                    </m:r>
                                  </m:sub>
                                </m:sSub>
                              </m:e>
                            </m:d>
                          </m:num>
                          <m:den>
                            <m:r>
                              <a:rPr lang="de-DE" sz="1600" b="0" i="1">
                                <a:solidFill>
                                  <a:schemeClr val="tx1"/>
                                </a:solidFill>
                                <a:latin typeface="Cambria Math" panose="02040503050406030204" pitchFamily="18" charset="0"/>
                              </a:rPr>
                              <m:t>2</m:t>
                            </m:r>
                          </m:den>
                        </m:f>
                        <m:d>
                          <m:dPr>
                            <m:ctrlPr>
                              <a:rPr lang="de-DE" sz="1600" i="1">
                                <a:solidFill>
                                  <a:schemeClr val="tx1"/>
                                </a:solidFill>
                                <a:latin typeface="Cambria Math" panose="02040503050406030204" pitchFamily="18" charset="0"/>
                              </a:rPr>
                            </m:ctrlPr>
                          </m:dPr>
                          <m:e>
                            <m:sSup>
                              <m:sSupPr>
                                <m:ctrlPr>
                                  <a:rPr lang="de-DE" sz="1600" i="1">
                                    <a:solidFill>
                                      <a:schemeClr val="tx1"/>
                                    </a:solidFill>
                                    <a:latin typeface="Cambria Math" panose="02040503050406030204" pitchFamily="18" charset="0"/>
                                  </a:rPr>
                                </m:ctrlPr>
                              </m:sSupPr>
                              <m:e>
                                <m:d>
                                  <m:dPr>
                                    <m:begChr m:val="|"/>
                                    <m:endChr m:val="|"/>
                                    <m:ctrlPr>
                                      <a:rPr lang="de-DE" sz="1600" i="1">
                                        <a:solidFill>
                                          <a:schemeClr val="tx1"/>
                                        </a:solidFill>
                                        <a:latin typeface="Cambria Math" panose="02040503050406030204" pitchFamily="18" charset="0"/>
                                      </a:rPr>
                                    </m:ctrlPr>
                                  </m:dPr>
                                  <m:e>
                                    <m:r>
                                      <a:rPr lang="de-DE" sz="1600" b="0" i="1">
                                        <a:solidFill>
                                          <a:schemeClr val="tx1"/>
                                        </a:solidFill>
                                        <a:latin typeface="Cambria Math" panose="02040503050406030204" pitchFamily="18" charset="0"/>
                                      </a:rPr>
                                      <m:t>𝑠</m:t>
                                    </m:r>
                                  </m:e>
                                </m:d>
                              </m:e>
                              <m:sup>
                                <m:r>
                                  <a:rPr lang="de-DE" sz="1600" b="0" i="1">
                                    <a:solidFill>
                                      <a:schemeClr val="tx1"/>
                                    </a:solidFill>
                                    <a:latin typeface="Cambria Math" panose="02040503050406030204" pitchFamily="18" charset="0"/>
                                  </a:rPr>
                                  <m:t>2</m:t>
                                </m:r>
                              </m:sup>
                            </m:sSup>
                            <m:r>
                              <a:rPr lang="de-DE" sz="1600" b="0">
                                <a:solidFill>
                                  <a:schemeClr val="tx1"/>
                                </a:solidFill>
                                <a:latin typeface="Cambria Math" panose="02040503050406030204" pitchFamily="18" charset="0"/>
                              </a:rPr>
                              <m:t>+</m:t>
                            </m:r>
                            <m:r>
                              <a:rPr lang="de-DE" sz="1600" b="0" i="0" smtClean="0">
                                <a:solidFill>
                                  <a:schemeClr val="tx1"/>
                                </a:solidFill>
                                <a:latin typeface="Cambria Math" panose="02040503050406030204" pitchFamily="18" charset="0"/>
                              </a:rPr>
                              <m:t>2</m:t>
                            </m:r>
                            <m:sSup>
                              <m:sSupPr>
                                <m:ctrlPr>
                                  <a:rPr lang="de-DE" sz="1600" i="1">
                                    <a:solidFill>
                                      <a:schemeClr val="tx1"/>
                                    </a:solidFill>
                                    <a:latin typeface="Cambria Math" panose="02040503050406030204" pitchFamily="18" charset="0"/>
                                  </a:rPr>
                                </m:ctrlPr>
                              </m:sSupPr>
                              <m:e>
                                <m:d>
                                  <m:dPr>
                                    <m:begChr m:val="|"/>
                                    <m:endChr m:val="|"/>
                                    <m:ctrlPr>
                                      <a:rPr lang="de-DE" sz="1600" i="1">
                                        <a:solidFill>
                                          <a:schemeClr val="tx1"/>
                                        </a:solidFill>
                                        <a:latin typeface="Cambria Math" panose="02040503050406030204" pitchFamily="18" charset="0"/>
                                      </a:rPr>
                                    </m:ctrlPr>
                                  </m:dPr>
                                  <m:e>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𝑠</m:t>
                                        </m:r>
                                      </m:e>
                                    </m:acc>
                                  </m:e>
                                </m:d>
                              </m:e>
                              <m:sup>
                                <m:r>
                                  <a:rPr lang="de-DE" sz="1600" b="0" i="1">
                                    <a:solidFill>
                                      <a:schemeClr val="tx1"/>
                                    </a:solidFill>
                                    <a:latin typeface="Cambria Math" panose="02040503050406030204" pitchFamily="18" charset="0"/>
                                  </a:rPr>
                                  <m:t>2</m:t>
                                </m:r>
                              </m:sup>
                            </m:sSup>
                          </m:e>
                        </m:d>
                      </m:e>
                    </m:d>
                    <m:r>
                      <a:rPr lang="de-DE" sz="1600" b="0" i="1" smtClean="0">
                        <a:solidFill>
                          <a:schemeClr val="tx1"/>
                        </a:solidFill>
                        <a:latin typeface="Cambria Math" panose="02040503050406030204" pitchFamily="18" charset="0"/>
                      </a:rPr>
                      <m:t>𝑠</m:t>
                    </m:r>
                    <m:r>
                      <a:rPr lang="de-DE" sz="1600" b="0" i="1">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r>
                          <a:rPr lang="de-DE" sz="1600" b="0" i="1">
                            <a:solidFill>
                              <a:schemeClr val="tx1"/>
                            </a:solidFill>
                            <a:latin typeface="Cambria Math" panose="02040503050406030204" pitchFamily="18" charset="0"/>
                          </a:rPr>
                          <m:t>𝑖</m:t>
                        </m:r>
                        <m:r>
                          <a:rPr lang="de-DE" sz="1600" b="0" i="1">
                            <a:solidFill>
                              <a:schemeClr val="tx1"/>
                            </a:solidFill>
                            <a:latin typeface="Cambria Math" panose="02040503050406030204" pitchFamily="18" charset="0"/>
                          </a:rPr>
                          <m:t>𝜒</m:t>
                        </m:r>
                        <m:r>
                          <a:rPr lang="de-DE" sz="1600" b="0" i="1">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𝛾</m:t>
                            </m:r>
                          </m:e>
                          <m:sub>
                            <m:r>
                              <a:rPr lang="de-DE" sz="1600" b="0" i="1">
                                <a:solidFill>
                                  <a:schemeClr val="tx1"/>
                                </a:solidFill>
                                <a:latin typeface="Cambria Math" panose="02040503050406030204" pitchFamily="18" charset="0"/>
                              </a:rPr>
                              <m:t>𝑇𝑃𝐴</m:t>
                            </m:r>
                          </m:sub>
                        </m:sSub>
                      </m:num>
                      <m:den>
                        <m:r>
                          <a:rPr lang="de-DE" sz="1600" b="0" i="1">
                            <a:solidFill>
                              <a:schemeClr val="tx1"/>
                            </a:solidFill>
                            <a:latin typeface="Cambria Math" panose="02040503050406030204" pitchFamily="18" charset="0"/>
                          </a:rPr>
                          <m:t>2</m:t>
                        </m:r>
                      </m:den>
                    </m:f>
                    <m:sSup>
                      <m:sSupPr>
                        <m:ctrlPr>
                          <a:rPr lang="de-DE" sz="1600" i="1">
                            <a:solidFill>
                              <a:schemeClr val="tx1"/>
                            </a:solidFill>
                            <a:latin typeface="Cambria Math" panose="02040503050406030204" pitchFamily="18" charset="0"/>
                          </a:rPr>
                        </m:ctrlPr>
                      </m:sSupPr>
                      <m:e>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𝑠</m:t>
                            </m:r>
                          </m:e>
                        </m:acc>
                      </m:e>
                      <m:sup>
                        <m:r>
                          <a:rPr lang="de-DE" sz="1600" b="0" i="1">
                            <a:solidFill>
                              <a:schemeClr val="tx1"/>
                            </a:solidFill>
                            <a:latin typeface="Cambria Math" panose="02040503050406030204" pitchFamily="18" charset="0"/>
                          </a:rPr>
                          <m:t>2</m:t>
                        </m:r>
                      </m:sup>
                    </m:sSup>
                    <m:sSup>
                      <m:sSupPr>
                        <m:ctrlPr>
                          <a:rPr lang="de-DE" sz="1600" i="1">
                            <a:solidFill>
                              <a:schemeClr val="tx1"/>
                            </a:solidFill>
                            <a:latin typeface="Cambria Math" panose="02040503050406030204" pitchFamily="18" charset="0"/>
                          </a:rPr>
                        </m:ctrlPr>
                      </m:sSupPr>
                      <m:e>
                        <m:r>
                          <a:rPr lang="de-DE" sz="1600" b="0" i="1">
                            <a:solidFill>
                              <a:schemeClr val="tx1"/>
                            </a:solidFill>
                            <a:latin typeface="Cambria Math" panose="02040503050406030204" pitchFamily="18" charset="0"/>
                          </a:rPr>
                          <m:t>𝑠</m:t>
                        </m:r>
                      </m:e>
                      <m:sup>
                        <m:r>
                          <a:rPr lang="de-DE" sz="1600" b="0" i="1">
                            <a:solidFill>
                              <a:schemeClr val="tx1"/>
                            </a:solidFill>
                            <a:latin typeface="Cambria Math" panose="02040503050406030204" pitchFamily="18" charset="0"/>
                          </a:rPr>
                          <m:t>∗</m:t>
                        </m:r>
                      </m:sup>
                    </m:sSup>
                    <m:r>
                      <a:rPr lang="de-DE" sz="1600" b="0" i="1">
                        <a:solidFill>
                          <a:schemeClr val="tx1"/>
                        </a:solidFill>
                        <a:latin typeface="Cambria Math" panose="02040503050406030204" pitchFamily="18" charset="0"/>
                      </a:rPr>
                      <m:t>−</m:t>
                    </m:r>
                    <m:f>
                      <m:fPr>
                        <m:ctrlPr>
                          <a:rPr lang="de-DE" sz="1600" i="1" smtClean="0">
                            <a:solidFill>
                              <a:schemeClr val="tx1"/>
                            </a:solidFill>
                            <a:latin typeface="Cambria Math" panose="02040503050406030204" pitchFamily="18" charset="0"/>
                          </a:rPr>
                        </m:ctrlPr>
                      </m:fPr>
                      <m:num>
                        <m:r>
                          <a:rPr lang="de-DE" sz="1600" b="0" i="1">
                            <a:solidFill>
                              <a:schemeClr val="tx1"/>
                            </a:solidFill>
                            <a:latin typeface="Cambria Math" panose="02040503050406030204" pitchFamily="18" charset="0"/>
                          </a:rPr>
                          <m:t>𝑠</m:t>
                        </m:r>
                      </m:num>
                      <m:den>
                        <m:r>
                          <a:rPr lang="de-DE" sz="1600" b="0" i="1" smtClean="0">
                            <a:solidFill>
                              <a:schemeClr val="tx1"/>
                            </a:solidFill>
                            <a:latin typeface="Cambria Math" panose="02040503050406030204" pitchFamily="18" charset="0"/>
                          </a:rPr>
                          <m:t>2</m:t>
                        </m:r>
                      </m:den>
                    </m:f>
                    <m:sSub>
                      <m:sSubPr>
                        <m:ctrlPr>
                          <a:rPr lang="de-DE"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𝛾</m:t>
                        </m:r>
                      </m:e>
                      <m:sub>
                        <m:r>
                          <a:rPr lang="de-DE" sz="1600" b="0" i="1" smtClean="0">
                            <a:solidFill>
                              <a:schemeClr val="tx1"/>
                            </a:solidFill>
                            <a:latin typeface="Cambria Math" panose="02040503050406030204" pitchFamily="18" charset="0"/>
                          </a:rPr>
                          <m:t>𝐹𝐶𝐴</m:t>
                        </m:r>
                      </m:sub>
                    </m:sSub>
                    <m:d>
                      <m:dPr>
                        <m:ctrlPr>
                          <a:rPr lang="de-DE" sz="1600" i="1" smtClean="0">
                            <a:solidFill>
                              <a:schemeClr val="tx1"/>
                            </a:solidFill>
                            <a:latin typeface="Cambria Math" panose="02040503050406030204" pitchFamily="18" charset="0"/>
                          </a:rPr>
                        </m:ctrlPr>
                      </m:dPr>
                      <m:e>
                        <m:sSub>
                          <m:sSubPr>
                            <m:ctrlPr>
                              <a:rPr lang="de-DE"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𝑛</m:t>
                            </m:r>
                          </m:e>
                          <m:sub>
                            <m:r>
                              <a:rPr lang="de-DE" sz="1600" b="0" i="1" smtClean="0">
                                <a:solidFill>
                                  <a:schemeClr val="tx1"/>
                                </a:solidFill>
                                <a:latin typeface="Cambria Math" panose="02040503050406030204" pitchFamily="18" charset="0"/>
                              </a:rPr>
                              <m:t>𝑦</m:t>
                            </m:r>
                          </m:sub>
                        </m:sSub>
                        <m:r>
                          <a:rPr lang="de-DE" sz="1600" b="0" i="1" smtClean="0">
                            <a:solidFill>
                              <a:schemeClr val="tx1"/>
                            </a:solidFill>
                            <a:latin typeface="Cambria Math" panose="02040503050406030204" pitchFamily="18" charset="0"/>
                          </a:rPr>
                          <m:t>+</m:t>
                        </m:r>
                        <m:sSub>
                          <m:sSubPr>
                            <m:ctrlPr>
                              <a:rPr lang="de-DE"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𝑛</m:t>
                            </m:r>
                          </m:e>
                          <m:sub>
                            <m:r>
                              <a:rPr lang="de-DE" sz="1600" b="0" i="1" smtClean="0">
                                <a:solidFill>
                                  <a:schemeClr val="tx1"/>
                                </a:solidFill>
                                <a:latin typeface="Cambria Math" panose="02040503050406030204" pitchFamily="18" charset="0"/>
                              </a:rPr>
                              <m:t>𝑧</m:t>
                            </m:r>
                          </m:sub>
                        </m:sSub>
                      </m:e>
                    </m:d>
                  </m:oMath>
                </a14:m>
                <a:endParaRPr lang="de-DE" sz="1600"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1600" i="1">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r>
                            <a:rPr lang="de-DE" sz="1600" i="1">
                              <a:solidFill>
                                <a:schemeClr val="tx1"/>
                              </a:solidFill>
                              <a:latin typeface="Cambria Math" panose="02040503050406030204" pitchFamily="18" charset="0"/>
                            </a:rPr>
                            <m:t>𝑠𝑖</m:t>
                          </m:r>
                        </m:num>
                        <m:den>
                          <m:r>
                            <a:rPr lang="de-DE" sz="1600" i="1">
                              <a:solidFill>
                                <a:schemeClr val="tx1"/>
                              </a:solidFill>
                              <a:latin typeface="Cambria Math" panose="02040503050406030204" pitchFamily="18" charset="0"/>
                            </a:rPr>
                            <m:t>2</m:t>
                          </m:r>
                        </m:den>
                      </m:f>
                      <m:d>
                        <m:dPr>
                          <m:ctrlPr>
                            <a:rPr lang="de-DE" sz="1600" i="1">
                              <a:solidFill>
                                <a:schemeClr val="tx1"/>
                              </a:solidFill>
                              <a:latin typeface="Cambria Math" panose="02040503050406030204" pitchFamily="18" charset="0"/>
                            </a:rPr>
                          </m:ctrlPr>
                        </m:dPr>
                        <m:e>
                          <m:sSub>
                            <m:sSubPr>
                              <m:ctrlPr>
                                <a:rPr lang="de-DE" sz="1600" i="1">
                                  <a:solidFill>
                                    <a:schemeClr val="tx1"/>
                                  </a:solidFill>
                                  <a:latin typeface="Cambria Math" panose="02040503050406030204" pitchFamily="18" charset="0"/>
                                </a:rPr>
                              </m:ctrlPr>
                            </m:sSubPr>
                            <m:e>
                              <m:r>
                                <a:rPr lang="de-DE" sz="1600" i="1">
                                  <a:solidFill>
                                    <a:schemeClr val="tx1"/>
                                  </a:solidFill>
                                  <a:latin typeface="Cambria Math" panose="02040503050406030204" pitchFamily="18" charset="0"/>
                                </a:rPr>
                                <m:t>𝑛</m:t>
                              </m:r>
                            </m:e>
                            <m:sub>
                              <m:r>
                                <a:rPr lang="de-DE" sz="1600" i="1">
                                  <a:solidFill>
                                    <a:schemeClr val="tx1"/>
                                  </a:solidFill>
                                  <a:latin typeface="Cambria Math" panose="02040503050406030204" pitchFamily="18" charset="0"/>
                                </a:rPr>
                                <m:t>𝑦</m:t>
                              </m:r>
                            </m:sub>
                          </m:sSub>
                          <m:r>
                            <a:rPr lang="de-DE" sz="1600" i="1">
                              <a:solidFill>
                                <a:schemeClr val="tx1"/>
                              </a:solidFill>
                              <a:latin typeface="Cambria Math" panose="02040503050406030204" pitchFamily="18" charset="0"/>
                            </a:rPr>
                            <m:t>+</m:t>
                          </m:r>
                          <m:sSubSup>
                            <m:sSubSupPr>
                              <m:ctrlPr>
                                <a:rPr lang="de-DE" sz="1600" i="1">
                                  <a:solidFill>
                                    <a:schemeClr val="tx1"/>
                                  </a:solidFill>
                                  <a:latin typeface="Cambria Math" panose="02040503050406030204" pitchFamily="18" charset="0"/>
                                </a:rPr>
                              </m:ctrlPr>
                            </m:sSubSupPr>
                            <m:e>
                              <m:sSub>
                                <m:sSubPr>
                                  <m:ctrlPr>
                                    <a:rPr lang="de-DE" sz="1600" i="1">
                                      <a:solidFill>
                                        <a:schemeClr val="tx1"/>
                                      </a:solidFill>
                                      <a:latin typeface="Cambria Math" panose="02040503050406030204" pitchFamily="18" charset="0"/>
                                    </a:rPr>
                                  </m:ctrlPr>
                                </m:sSubPr>
                                <m:e>
                                  <m:r>
                                    <a:rPr lang="de-DE" sz="1600" i="1">
                                      <a:solidFill>
                                        <a:schemeClr val="tx1"/>
                                      </a:solidFill>
                                      <a:latin typeface="Cambria Math" panose="02040503050406030204" pitchFamily="18" charset="0"/>
                                    </a:rPr>
                                    <m:t>𝜎</m:t>
                                  </m:r>
                                </m:e>
                                <m:sub>
                                  <m:r>
                                    <a:rPr lang="de-DE" sz="1600" i="1">
                                      <a:solidFill>
                                        <a:schemeClr val="tx1"/>
                                      </a:solidFill>
                                      <a:latin typeface="Cambria Math" panose="02040503050406030204" pitchFamily="18" charset="0"/>
                                    </a:rPr>
                                    <m:t>𝐹𝐶𝐷</m:t>
                                  </m:r>
                                </m:sub>
                              </m:sSub>
                              <m:r>
                                <a:rPr lang="de-DE" sz="1600" i="1">
                                  <a:solidFill>
                                    <a:schemeClr val="tx1"/>
                                  </a:solidFill>
                                  <a:latin typeface="Cambria Math" panose="02040503050406030204" pitchFamily="18" charset="0"/>
                                </a:rPr>
                                <m:t>𝑛</m:t>
                              </m:r>
                            </m:e>
                            <m:sub>
                              <m:r>
                                <a:rPr lang="de-DE" sz="1600" i="1">
                                  <a:solidFill>
                                    <a:schemeClr val="tx1"/>
                                  </a:solidFill>
                                  <a:latin typeface="Cambria Math" panose="02040503050406030204" pitchFamily="18" charset="0"/>
                                </a:rPr>
                                <m:t>𝑦</m:t>
                              </m:r>
                            </m:sub>
                            <m:sup>
                              <m:r>
                                <a:rPr lang="de-DE" sz="1600" i="1">
                                  <a:solidFill>
                                    <a:schemeClr val="tx1"/>
                                  </a:solidFill>
                                  <a:latin typeface="Cambria Math" panose="02040503050406030204" pitchFamily="18" charset="0"/>
                                </a:rPr>
                                <m:t>0.8</m:t>
                              </m:r>
                            </m:sup>
                          </m:sSubSup>
                          <m:r>
                            <a:rPr lang="de-DE" sz="1600" i="1">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i="1">
                                  <a:solidFill>
                                    <a:schemeClr val="tx1"/>
                                  </a:solidFill>
                                  <a:latin typeface="Cambria Math" panose="02040503050406030204" pitchFamily="18" charset="0"/>
                                </a:rPr>
                                <m:t>𝑛</m:t>
                              </m:r>
                            </m:e>
                            <m:sub>
                              <m:r>
                                <a:rPr lang="de-DE" sz="1600" i="1">
                                  <a:solidFill>
                                    <a:schemeClr val="tx1"/>
                                  </a:solidFill>
                                  <a:latin typeface="Cambria Math" panose="02040503050406030204" pitchFamily="18" charset="0"/>
                                </a:rPr>
                                <m:t>𝑧</m:t>
                              </m:r>
                            </m:sub>
                          </m:sSub>
                          <m:r>
                            <a:rPr lang="de-DE" sz="1600" i="1">
                              <a:solidFill>
                                <a:schemeClr val="tx1"/>
                              </a:solidFill>
                              <a:latin typeface="Cambria Math" panose="02040503050406030204" pitchFamily="18" charset="0"/>
                            </a:rPr>
                            <m:t>+</m:t>
                          </m:r>
                          <m:sSubSup>
                            <m:sSubSupPr>
                              <m:ctrlPr>
                                <a:rPr lang="de-DE" sz="1600" i="1">
                                  <a:solidFill>
                                    <a:schemeClr val="tx1"/>
                                  </a:solidFill>
                                  <a:latin typeface="Cambria Math" panose="02040503050406030204" pitchFamily="18" charset="0"/>
                                </a:rPr>
                              </m:ctrlPr>
                            </m:sSubSupPr>
                            <m:e>
                              <m:sSub>
                                <m:sSubPr>
                                  <m:ctrlPr>
                                    <a:rPr lang="de-DE" sz="1600" i="1">
                                      <a:solidFill>
                                        <a:schemeClr val="tx1"/>
                                      </a:solidFill>
                                      <a:latin typeface="Cambria Math" panose="02040503050406030204" pitchFamily="18" charset="0"/>
                                    </a:rPr>
                                  </m:ctrlPr>
                                </m:sSubPr>
                                <m:e>
                                  <m:r>
                                    <a:rPr lang="de-DE" sz="1600" i="1">
                                      <a:solidFill>
                                        <a:schemeClr val="tx1"/>
                                      </a:solidFill>
                                      <a:latin typeface="Cambria Math" panose="02040503050406030204" pitchFamily="18" charset="0"/>
                                    </a:rPr>
                                    <m:t>𝜎</m:t>
                                  </m:r>
                                </m:e>
                                <m:sub>
                                  <m:r>
                                    <a:rPr lang="de-DE" sz="1600" i="1">
                                      <a:solidFill>
                                        <a:schemeClr val="tx1"/>
                                      </a:solidFill>
                                      <a:latin typeface="Cambria Math" panose="02040503050406030204" pitchFamily="18" charset="0"/>
                                    </a:rPr>
                                    <m:t>𝐹𝐶𝐷</m:t>
                                  </m:r>
                                </m:sub>
                              </m:sSub>
                              <m:r>
                                <a:rPr lang="de-DE" sz="1600" i="1">
                                  <a:solidFill>
                                    <a:schemeClr val="tx1"/>
                                  </a:solidFill>
                                  <a:latin typeface="Cambria Math" panose="02040503050406030204" pitchFamily="18" charset="0"/>
                                </a:rPr>
                                <m:t>𝑛</m:t>
                              </m:r>
                            </m:e>
                            <m:sub>
                              <m:r>
                                <a:rPr lang="de-DE" sz="1600" i="1">
                                  <a:solidFill>
                                    <a:schemeClr val="tx1"/>
                                  </a:solidFill>
                                  <a:latin typeface="Cambria Math" panose="02040503050406030204" pitchFamily="18" charset="0"/>
                                </a:rPr>
                                <m:t>𝑧</m:t>
                              </m:r>
                            </m:sub>
                            <m:sup>
                              <m:r>
                                <a:rPr lang="de-DE" sz="1600" i="1">
                                  <a:solidFill>
                                    <a:schemeClr val="tx1"/>
                                  </a:solidFill>
                                  <a:latin typeface="Cambria Math" panose="02040503050406030204" pitchFamily="18" charset="0"/>
                                </a:rPr>
                                <m:t>0.8</m:t>
                              </m:r>
                            </m:sup>
                          </m:sSubSup>
                        </m:e>
                      </m:d>
                      <m:r>
                        <a:rPr lang="de-DE" sz="1600" i="1">
                          <a:solidFill>
                            <a:schemeClr val="tx1"/>
                          </a:solidFill>
                          <a:latin typeface="Cambria Math" panose="02040503050406030204" pitchFamily="18" charset="0"/>
                        </a:rPr>
                        <m:t>−</m:t>
                      </m:r>
                      <m:rad>
                        <m:radPr>
                          <m:degHide m:val="on"/>
                          <m:ctrlPr>
                            <a:rPr lang="de-DE" sz="1600" i="1">
                              <a:solidFill>
                                <a:schemeClr val="tx1"/>
                              </a:solidFill>
                              <a:latin typeface="Cambria Math" panose="02040503050406030204" pitchFamily="18" charset="0"/>
                            </a:rPr>
                          </m:ctrlPr>
                        </m:radPr>
                        <m:deg/>
                        <m:e>
                          <m:r>
                            <a:rPr lang="de-DE" sz="1600" i="1">
                              <a:solidFill>
                                <a:schemeClr val="tx1"/>
                              </a:solidFill>
                              <a:latin typeface="Cambria Math" panose="02040503050406030204" pitchFamily="18" charset="0"/>
                            </a:rPr>
                            <m:t>𝑘</m:t>
                          </m:r>
                        </m:e>
                      </m:rad>
                      <m:r>
                        <a:rPr lang="de-DE" sz="1600" i="1">
                          <a:solidFill>
                            <a:schemeClr val="tx1"/>
                          </a:solidFill>
                          <a:latin typeface="Cambria Math" panose="02040503050406030204" pitchFamily="18" charset="0"/>
                        </a:rPr>
                        <m:t>𝑢</m:t>
                      </m:r>
                    </m:oMath>
                  </m:oMathPara>
                </a14:m>
                <a:endParaRPr lang="de-DE" sz="1600" i="1" dirty="0">
                  <a:solidFill>
                    <a:schemeClr val="tx1"/>
                  </a:solidFill>
                  <a:latin typeface="Cambria Math" panose="02040503050406030204" pitchFamily="18" charset="0"/>
                </a:endParaRPr>
              </a:p>
              <a:p>
                <a:pPr lvl="1"/>
                <a14:m>
                  <m:oMath xmlns:m="http://schemas.openxmlformats.org/officeDocument/2006/math">
                    <m:acc>
                      <m:accPr>
                        <m:chr m:val="̇"/>
                        <m:ctrlPr>
                          <a:rPr lang="de-DE" sz="1600" i="1" smtClean="0">
                            <a:solidFill>
                              <a:schemeClr val="tx1"/>
                            </a:solidFill>
                            <a:latin typeface="Cambria Math" panose="02040503050406030204" pitchFamily="18" charset="0"/>
                          </a:rPr>
                        </m:ctrlPr>
                      </m:accPr>
                      <m:e>
                        <m:acc>
                          <m:accPr>
                            <m:chr m:val="̃"/>
                            <m:ctrlPr>
                              <a:rPr lang="de-DE" sz="1600" i="1">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𝑠</m:t>
                            </m:r>
                          </m:e>
                        </m:acc>
                      </m:e>
                    </m:acc>
                    <m:r>
                      <a:rPr lang="de-DE" sz="1600" i="1">
                        <a:solidFill>
                          <a:schemeClr val="tx1"/>
                        </a:solidFill>
                        <a:latin typeface="Cambria Math" panose="02040503050406030204" pitchFamily="18" charset="0"/>
                      </a:rPr>
                      <m:t>=−</m:t>
                    </m:r>
                    <m:d>
                      <m:dPr>
                        <m:begChr m:val="["/>
                        <m:endChr m:val="]"/>
                        <m:ctrlPr>
                          <a:rPr lang="de-DE" sz="1600" i="1" dirty="0">
                            <a:solidFill>
                              <a:schemeClr val="tx1"/>
                            </a:solidFill>
                            <a:latin typeface="Cambria Math" panose="02040503050406030204" pitchFamily="18" charset="0"/>
                          </a:rPr>
                        </m:ctrlPr>
                      </m:dPr>
                      <m:e>
                        <m:f>
                          <m:fPr>
                            <m:ctrlPr>
                              <a:rPr lang="de-DE" sz="1600" i="1" dirty="0">
                                <a:solidFill>
                                  <a:schemeClr val="tx1"/>
                                </a:solidFill>
                                <a:latin typeface="Cambria Math" panose="02040503050406030204" pitchFamily="18" charset="0"/>
                              </a:rPr>
                            </m:ctrlPr>
                          </m:fPr>
                          <m:num>
                            <m:sSub>
                              <m:sSubPr>
                                <m:ctrlPr>
                                  <a:rPr lang="de-DE" sz="1600" i="1" dirty="0">
                                    <a:solidFill>
                                      <a:schemeClr val="tx1"/>
                                    </a:solidFill>
                                    <a:latin typeface="Cambria Math" panose="02040503050406030204" pitchFamily="18" charset="0"/>
                                  </a:rPr>
                                </m:ctrlPr>
                              </m:sSubPr>
                              <m:e>
                                <m:r>
                                  <a:rPr lang="de-DE" sz="1600" b="0" i="1" dirty="0">
                                    <a:solidFill>
                                      <a:schemeClr val="tx1"/>
                                    </a:solidFill>
                                    <a:latin typeface="Cambria Math" panose="02040503050406030204" pitchFamily="18" charset="0"/>
                                  </a:rPr>
                                  <m:t>𝑘</m:t>
                                </m:r>
                              </m:e>
                              <m:sub>
                                <m:r>
                                  <a:rPr lang="de-DE" sz="1600" b="0" i="1" dirty="0">
                                    <a:solidFill>
                                      <a:schemeClr val="tx1"/>
                                    </a:solidFill>
                                    <a:latin typeface="Cambria Math" panose="02040503050406030204" pitchFamily="18" charset="0"/>
                                  </a:rPr>
                                  <m:t>𝑇</m:t>
                                </m:r>
                              </m:sub>
                            </m:sSub>
                          </m:num>
                          <m:den>
                            <m:r>
                              <a:rPr lang="de-DE" sz="1600" b="0" i="1" dirty="0">
                                <a:solidFill>
                                  <a:schemeClr val="tx1"/>
                                </a:solidFill>
                                <a:latin typeface="Cambria Math" panose="02040503050406030204" pitchFamily="18" charset="0"/>
                              </a:rPr>
                              <m:t>2</m:t>
                            </m:r>
                          </m:den>
                        </m:f>
                        <m:r>
                          <a:rPr lang="de-DE" sz="1600" b="0" i="1">
                            <a:solidFill>
                              <a:schemeClr val="tx1"/>
                            </a:solidFill>
                            <a:latin typeface="Cambria Math" panose="02040503050406030204" pitchFamily="18" charset="0"/>
                          </a:rPr>
                          <m:t>+ⅈ</m:t>
                        </m:r>
                        <m:sSup>
                          <m:sSupPr>
                            <m:ctrlPr>
                              <a:rPr lang="de-DE" sz="1600" i="1">
                                <a:solidFill>
                                  <a:schemeClr val="tx1"/>
                                </a:solidFill>
                                <a:latin typeface="Cambria Math" panose="02040503050406030204" pitchFamily="18" charset="0"/>
                              </a:rPr>
                            </m:ctrlPr>
                          </m:sSupPr>
                          <m:e>
                            <m:r>
                              <a:rPr lang="de-DE" sz="1600" b="0" i="1">
                                <a:solidFill>
                                  <a:schemeClr val="tx1"/>
                                </a:solidFill>
                                <a:latin typeface="Cambria Math" panose="02040503050406030204" pitchFamily="18" charset="0"/>
                              </a:rPr>
                              <m:t>𝛥</m:t>
                            </m:r>
                          </m:e>
                          <m:sup>
                            <m:r>
                              <a:rPr lang="de-DE" sz="1600" b="0" i="1">
                                <a:solidFill>
                                  <a:schemeClr val="tx1"/>
                                </a:solidFill>
                                <a:latin typeface="Cambria Math" panose="02040503050406030204" pitchFamily="18" charset="0"/>
                              </a:rPr>
                              <m:t>′</m:t>
                            </m:r>
                          </m:sup>
                        </m:sSup>
                        <m:r>
                          <a:rPr lang="de-DE" sz="1600" b="0" i="1">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d>
                              <m:dPr>
                                <m:ctrlPr>
                                  <a:rPr lang="de-DE" sz="1600" i="1">
                                    <a:solidFill>
                                      <a:schemeClr val="tx1"/>
                                    </a:solidFill>
                                    <a:latin typeface="Cambria Math" panose="02040503050406030204" pitchFamily="18" charset="0"/>
                                  </a:rPr>
                                </m:ctrlPr>
                              </m:dPr>
                              <m:e>
                                <m:r>
                                  <a:rPr lang="de-DE" sz="1600" b="0" i="1">
                                    <a:solidFill>
                                      <a:schemeClr val="tx1"/>
                                    </a:solidFill>
                                    <a:latin typeface="Cambria Math" panose="02040503050406030204" pitchFamily="18" charset="0"/>
                                  </a:rPr>
                                  <m:t>𝑖</m:t>
                                </m:r>
                                <m:r>
                                  <a:rPr lang="de-DE" sz="1600" b="0" i="1">
                                    <a:solidFill>
                                      <a:schemeClr val="tx1"/>
                                    </a:solidFill>
                                    <a:latin typeface="Cambria Math" panose="02040503050406030204" pitchFamily="18" charset="0"/>
                                  </a:rPr>
                                  <m:t>𝜒</m:t>
                                </m:r>
                                <m:r>
                                  <a:rPr lang="de-DE" sz="1600" b="0" i="1">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𝛾</m:t>
                                    </m:r>
                                  </m:e>
                                  <m:sub>
                                    <m:r>
                                      <a:rPr lang="de-DE" sz="1600" b="0" i="1">
                                        <a:solidFill>
                                          <a:schemeClr val="tx1"/>
                                        </a:solidFill>
                                        <a:latin typeface="Cambria Math" panose="02040503050406030204" pitchFamily="18" charset="0"/>
                                      </a:rPr>
                                      <m:t>𝑇𝑃𝐴</m:t>
                                    </m:r>
                                  </m:sub>
                                </m:sSub>
                              </m:e>
                            </m:d>
                          </m:num>
                          <m:den>
                            <m:r>
                              <a:rPr lang="de-DE" sz="1600" b="0" i="1">
                                <a:solidFill>
                                  <a:schemeClr val="tx1"/>
                                </a:solidFill>
                                <a:latin typeface="Cambria Math" panose="02040503050406030204" pitchFamily="18" charset="0"/>
                              </a:rPr>
                              <m:t>2</m:t>
                            </m:r>
                          </m:den>
                        </m:f>
                        <m:d>
                          <m:dPr>
                            <m:ctrlPr>
                              <a:rPr lang="de-DE" sz="1600" i="1">
                                <a:solidFill>
                                  <a:schemeClr val="tx1"/>
                                </a:solidFill>
                                <a:latin typeface="Cambria Math" panose="02040503050406030204" pitchFamily="18" charset="0"/>
                              </a:rPr>
                            </m:ctrlPr>
                          </m:dPr>
                          <m:e>
                            <m:sSup>
                              <m:sSupPr>
                                <m:ctrlPr>
                                  <a:rPr lang="de-DE" sz="1600" i="1">
                                    <a:solidFill>
                                      <a:schemeClr val="tx1"/>
                                    </a:solidFill>
                                    <a:latin typeface="Cambria Math" panose="02040503050406030204" pitchFamily="18" charset="0"/>
                                  </a:rPr>
                                </m:ctrlPr>
                              </m:sSupPr>
                              <m:e>
                                <m:r>
                                  <a:rPr lang="de-DE" sz="1600" b="0" i="1">
                                    <a:solidFill>
                                      <a:schemeClr val="tx1"/>
                                    </a:solidFill>
                                    <a:latin typeface="Cambria Math" panose="02040503050406030204" pitchFamily="18" charset="0"/>
                                  </a:rPr>
                                  <m:t>2</m:t>
                                </m:r>
                                <m:d>
                                  <m:dPr>
                                    <m:begChr m:val="|"/>
                                    <m:endChr m:val="|"/>
                                    <m:ctrlPr>
                                      <a:rPr lang="de-DE" sz="1600" i="1">
                                        <a:solidFill>
                                          <a:schemeClr val="tx1"/>
                                        </a:solidFill>
                                        <a:latin typeface="Cambria Math" panose="02040503050406030204" pitchFamily="18" charset="0"/>
                                      </a:rPr>
                                    </m:ctrlPr>
                                  </m:dPr>
                                  <m:e>
                                    <m:r>
                                      <a:rPr lang="de-DE" sz="1600" b="0" i="1">
                                        <a:solidFill>
                                          <a:schemeClr val="tx1"/>
                                        </a:solidFill>
                                        <a:latin typeface="Cambria Math" panose="02040503050406030204" pitchFamily="18" charset="0"/>
                                      </a:rPr>
                                      <m:t>𝑠</m:t>
                                    </m:r>
                                  </m:e>
                                </m:d>
                              </m:e>
                              <m:sup>
                                <m:r>
                                  <a:rPr lang="de-DE" sz="1600" b="0" i="1">
                                    <a:solidFill>
                                      <a:schemeClr val="tx1"/>
                                    </a:solidFill>
                                    <a:latin typeface="Cambria Math" panose="02040503050406030204" pitchFamily="18" charset="0"/>
                                  </a:rPr>
                                  <m:t>2</m:t>
                                </m:r>
                              </m:sup>
                            </m:sSup>
                            <m:r>
                              <a:rPr lang="de-DE" sz="1600" b="0" i="1">
                                <a:solidFill>
                                  <a:schemeClr val="tx1"/>
                                </a:solidFill>
                                <a:latin typeface="Cambria Math" panose="02040503050406030204" pitchFamily="18" charset="0"/>
                              </a:rPr>
                              <m:t>+</m:t>
                            </m:r>
                            <m:sSup>
                              <m:sSupPr>
                                <m:ctrlPr>
                                  <a:rPr lang="de-DE" sz="1600" i="1">
                                    <a:solidFill>
                                      <a:schemeClr val="tx1"/>
                                    </a:solidFill>
                                    <a:latin typeface="Cambria Math" panose="02040503050406030204" pitchFamily="18" charset="0"/>
                                  </a:rPr>
                                </m:ctrlPr>
                              </m:sSupPr>
                              <m:e>
                                <m:d>
                                  <m:dPr>
                                    <m:begChr m:val="|"/>
                                    <m:endChr m:val="|"/>
                                    <m:ctrlPr>
                                      <a:rPr lang="de-DE" sz="1600" i="1">
                                        <a:solidFill>
                                          <a:schemeClr val="tx1"/>
                                        </a:solidFill>
                                        <a:latin typeface="Cambria Math" panose="02040503050406030204" pitchFamily="18" charset="0"/>
                                      </a:rPr>
                                    </m:ctrlPr>
                                  </m:dPr>
                                  <m:e>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𝑠</m:t>
                                        </m:r>
                                      </m:e>
                                    </m:acc>
                                  </m:e>
                                </m:d>
                              </m:e>
                              <m:sup>
                                <m:r>
                                  <a:rPr lang="de-DE" sz="1600" b="0" i="1">
                                    <a:solidFill>
                                      <a:schemeClr val="tx1"/>
                                    </a:solidFill>
                                    <a:latin typeface="Cambria Math" panose="02040503050406030204" pitchFamily="18" charset="0"/>
                                  </a:rPr>
                                  <m:t>2</m:t>
                                </m:r>
                              </m:sup>
                            </m:sSup>
                          </m:e>
                        </m:d>
                      </m:e>
                    </m:d>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𝑠</m:t>
                        </m:r>
                      </m:e>
                    </m:acc>
                    <m:r>
                      <a:rPr lang="de-DE" sz="1600" b="0" i="1">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r>
                          <a:rPr lang="de-DE" sz="1600" b="0" i="1">
                            <a:solidFill>
                              <a:schemeClr val="tx1"/>
                            </a:solidFill>
                            <a:latin typeface="Cambria Math" panose="02040503050406030204" pitchFamily="18" charset="0"/>
                          </a:rPr>
                          <m:t>𝑖</m:t>
                        </m:r>
                        <m:r>
                          <a:rPr lang="de-DE" sz="1600" b="0" i="1">
                            <a:solidFill>
                              <a:schemeClr val="tx1"/>
                            </a:solidFill>
                            <a:latin typeface="Cambria Math" panose="02040503050406030204" pitchFamily="18" charset="0"/>
                          </a:rPr>
                          <m:t>𝜒</m:t>
                        </m:r>
                        <m:r>
                          <a:rPr lang="de-DE" sz="1600" b="0" i="1">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𝛾</m:t>
                            </m:r>
                          </m:e>
                          <m:sub>
                            <m:r>
                              <a:rPr lang="de-DE" sz="1600" b="0" i="1">
                                <a:solidFill>
                                  <a:schemeClr val="tx1"/>
                                </a:solidFill>
                                <a:latin typeface="Cambria Math" panose="02040503050406030204" pitchFamily="18" charset="0"/>
                              </a:rPr>
                              <m:t>𝑇𝑃𝐴</m:t>
                            </m:r>
                          </m:sub>
                        </m:sSub>
                      </m:num>
                      <m:den>
                        <m:r>
                          <a:rPr lang="de-DE" sz="1600" b="0" i="1">
                            <a:solidFill>
                              <a:schemeClr val="tx1"/>
                            </a:solidFill>
                            <a:latin typeface="Cambria Math" panose="02040503050406030204" pitchFamily="18" charset="0"/>
                          </a:rPr>
                          <m:t>2</m:t>
                        </m:r>
                      </m:den>
                    </m:f>
                    <m:sSup>
                      <m:sSupPr>
                        <m:ctrlPr>
                          <a:rPr lang="de-DE" sz="1600" i="1">
                            <a:solidFill>
                              <a:schemeClr val="tx1"/>
                            </a:solidFill>
                            <a:latin typeface="Cambria Math" panose="02040503050406030204" pitchFamily="18" charset="0"/>
                          </a:rPr>
                        </m:ctrlPr>
                      </m:sSupPr>
                      <m:e>
                        <m:r>
                          <a:rPr lang="de-DE" sz="1600" b="0" i="1">
                            <a:solidFill>
                              <a:schemeClr val="tx1"/>
                            </a:solidFill>
                            <a:latin typeface="Cambria Math" panose="02040503050406030204" pitchFamily="18" charset="0"/>
                          </a:rPr>
                          <m:t>𝑠</m:t>
                        </m:r>
                      </m:e>
                      <m:sup>
                        <m:r>
                          <a:rPr lang="de-DE" sz="1600" b="0" i="1">
                            <a:solidFill>
                              <a:schemeClr val="tx1"/>
                            </a:solidFill>
                            <a:latin typeface="Cambria Math" panose="02040503050406030204" pitchFamily="18" charset="0"/>
                          </a:rPr>
                          <m:t>2</m:t>
                        </m:r>
                      </m:sup>
                    </m:sSup>
                    <m:sSup>
                      <m:sSupPr>
                        <m:ctrlPr>
                          <a:rPr lang="de-DE" sz="1600" i="1">
                            <a:solidFill>
                              <a:schemeClr val="tx1"/>
                            </a:solidFill>
                            <a:latin typeface="Cambria Math" panose="02040503050406030204" pitchFamily="18" charset="0"/>
                          </a:rPr>
                        </m:ctrlPr>
                      </m:sSupPr>
                      <m:e>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𝑠</m:t>
                            </m:r>
                          </m:e>
                        </m:acc>
                      </m:e>
                      <m:sup>
                        <m:r>
                          <a:rPr lang="de-DE" sz="1600" b="0" i="1">
                            <a:solidFill>
                              <a:schemeClr val="tx1"/>
                            </a:solidFill>
                            <a:latin typeface="Cambria Math" panose="02040503050406030204" pitchFamily="18" charset="0"/>
                          </a:rPr>
                          <m:t>∗</m:t>
                        </m:r>
                      </m:sup>
                    </m:sSup>
                    <m:r>
                      <a:rPr lang="de-DE" sz="1600" b="0" i="1">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𝑠</m:t>
                            </m:r>
                          </m:e>
                        </m:acc>
                      </m:num>
                      <m:den>
                        <m:r>
                          <a:rPr lang="de-DE" sz="1600" b="0" i="1">
                            <a:solidFill>
                              <a:schemeClr val="tx1"/>
                            </a:solidFill>
                            <a:latin typeface="Cambria Math" panose="02040503050406030204" pitchFamily="18" charset="0"/>
                          </a:rPr>
                          <m:t>2</m:t>
                        </m:r>
                      </m:den>
                    </m:f>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𝛾</m:t>
                        </m:r>
                      </m:e>
                      <m:sub>
                        <m:r>
                          <a:rPr lang="de-DE" sz="1600" b="0" i="1">
                            <a:solidFill>
                              <a:schemeClr val="tx1"/>
                            </a:solidFill>
                            <a:latin typeface="Cambria Math" panose="02040503050406030204" pitchFamily="18" charset="0"/>
                          </a:rPr>
                          <m:t>𝐹𝐶𝐴</m:t>
                        </m:r>
                      </m:sub>
                    </m:sSub>
                    <m:d>
                      <m:dPr>
                        <m:ctrlPr>
                          <a:rPr lang="de-DE" sz="1600" i="1">
                            <a:solidFill>
                              <a:schemeClr val="tx1"/>
                            </a:solidFill>
                            <a:latin typeface="Cambria Math" panose="02040503050406030204" pitchFamily="18" charset="0"/>
                          </a:rPr>
                        </m:ctrlPr>
                      </m:dPr>
                      <m:e>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𝑛</m:t>
                            </m:r>
                          </m:e>
                          <m:sub>
                            <m:r>
                              <a:rPr lang="de-DE" sz="1600" b="0" i="1">
                                <a:solidFill>
                                  <a:schemeClr val="tx1"/>
                                </a:solidFill>
                                <a:latin typeface="Cambria Math" panose="02040503050406030204" pitchFamily="18" charset="0"/>
                              </a:rPr>
                              <m:t>𝑦</m:t>
                            </m:r>
                          </m:sub>
                        </m:sSub>
                        <m:r>
                          <a:rPr lang="de-DE" sz="1600" b="0" i="1">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𝑛</m:t>
                            </m:r>
                          </m:e>
                          <m:sub>
                            <m:r>
                              <a:rPr lang="de-DE" sz="1600" b="0" i="1">
                                <a:solidFill>
                                  <a:schemeClr val="tx1"/>
                                </a:solidFill>
                                <a:latin typeface="Cambria Math" panose="02040503050406030204" pitchFamily="18" charset="0"/>
                              </a:rPr>
                              <m:t>𝑧</m:t>
                            </m:r>
                          </m:sub>
                        </m:sSub>
                      </m:e>
                    </m:d>
                  </m:oMath>
                </a14:m>
                <a:endParaRPr lang="en-US" sz="1600" i="1" dirty="0">
                  <a:solidFill>
                    <a:schemeClr val="tx1"/>
                  </a:solidFill>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de-DE" sz="1600" b="0" i="1">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acc>
                            <m:accPr>
                              <m:chr m:val="̃"/>
                              <m:ctrlPr>
                                <a:rPr lang="de-DE" sz="1600" i="1" smtClean="0">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𝑠</m:t>
                              </m:r>
                            </m:e>
                          </m:acc>
                          <m:r>
                            <a:rPr lang="de-DE" sz="1600" b="0" i="1">
                              <a:solidFill>
                                <a:schemeClr val="tx1"/>
                              </a:solidFill>
                              <a:latin typeface="Cambria Math" panose="02040503050406030204" pitchFamily="18" charset="0"/>
                            </a:rPr>
                            <m:t>𝑖</m:t>
                          </m:r>
                        </m:num>
                        <m:den>
                          <m:r>
                            <a:rPr lang="de-DE" sz="1600" b="0" i="1">
                              <a:solidFill>
                                <a:schemeClr val="tx1"/>
                              </a:solidFill>
                              <a:latin typeface="Cambria Math" panose="02040503050406030204" pitchFamily="18" charset="0"/>
                            </a:rPr>
                            <m:t>2</m:t>
                          </m:r>
                        </m:den>
                      </m:f>
                      <m:d>
                        <m:dPr>
                          <m:ctrlPr>
                            <a:rPr lang="de-DE" sz="1600" i="1">
                              <a:solidFill>
                                <a:schemeClr val="tx1"/>
                              </a:solidFill>
                              <a:latin typeface="Cambria Math" panose="02040503050406030204" pitchFamily="18" charset="0"/>
                            </a:rPr>
                          </m:ctrlPr>
                        </m:dPr>
                        <m:e>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𝑛</m:t>
                              </m:r>
                            </m:e>
                            <m:sub>
                              <m:r>
                                <a:rPr lang="de-DE" sz="1600" b="0" i="1">
                                  <a:solidFill>
                                    <a:schemeClr val="tx1"/>
                                  </a:solidFill>
                                  <a:latin typeface="Cambria Math" panose="02040503050406030204" pitchFamily="18" charset="0"/>
                                </a:rPr>
                                <m:t>𝑦</m:t>
                              </m:r>
                            </m:sub>
                          </m:sSub>
                          <m:r>
                            <a:rPr lang="de-DE" sz="1600" b="0" i="1">
                              <a:solidFill>
                                <a:schemeClr val="tx1"/>
                              </a:solidFill>
                              <a:latin typeface="Cambria Math" panose="02040503050406030204" pitchFamily="18" charset="0"/>
                            </a:rPr>
                            <m:t>+</m:t>
                          </m:r>
                          <m:sSubSup>
                            <m:sSubSupPr>
                              <m:ctrlPr>
                                <a:rPr lang="de-DE" sz="1600" i="1">
                                  <a:solidFill>
                                    <a:schemeClr val="tx1"/>
                                  </a:solidFill>
                                  <a:latin typeface="Cambria Math" panose="02040503050406030204" pitchFamily="18" charset="0"/>
                                </a:rPr>
                              </m:ctrlPr>
                            </m:sSubSupPr>
                            <m:e>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𝜎</m:t>
                                  </m:r>
                                </m:e>
                                <m:sub>
                                  <m:r>
                                    <a:rPr lang="de-DE" sz="1600" b="0" i="1">
                                      <a:solidFill>
                                        <a:schemeClr val="tx1"/>
                                      </a:solidFill>
                                      <a:latin typeface="Cambria Math" panose="02040503050406030204" pitchFamily="18" charset="0"/>
                                    </a:rPr>
                                    <m:t>𝐹𝐶𝐷</m:t>
                                  </m:r>
                                </m:sub>
                              </m:sSub>
                              <m:r>
                                <a:rPr lang="de-DE" sz="1600" b="0" i="1">
                                  <a:solidFill>
                                    <a:schemeClr val="tx1"/>
                                  </a:solidFill>
                                  <a:latin typeface="Cambria Math" panose="02040503050406030204" pitchFamily="18" charset="0"/>
                                </a:rPr>
                                <m:t>𝑛</m:t>
                              </m:r>
                            </m:e>
                            <m:sub>
                              <m:r>
                                <a:rPr lang="de-DE" sz="1600" b="0" i="1">
                                  <a:solidFill>
                                    <a:schemeClr val="tx1"/>
                                  </a:solidFill>
                                  <a:latin typeface="Cambria Math" panose="02040503050406030204" pitchFamily="18" charset="0"/>
                                </a:rPr>
                                <m:t>𝑦</m:t>
                              </m:r>
                            </m:sub>
                            <m:sup>
                              <m:r>
                                <a:rPr lang="de-DE" sz="1600" b="0" i="1">
                                  <a:solidFill>
                                    <a:schemeClr val="tx1"/>
                                  </a:solidFill>
                                  <a:latin typeface="Cambria Math" panose="02040503050406030204" pitchFamily="18" charset="0"/>
                                </a:rPr>
                                <m:t>0.8</m:t>
                              </m:r>
                            </m:sup>
                          </m:sSubSup>
                          <m:r>
                            <a:rPr lang="de-DE" sz="1600" b="0" i="1">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𝑛</m:t>
                              </m:r>
                            </m:e>
                            <m:sub>
                              <m:r>
                                <a:rPr lang="de-DE" sz="1600" b="0" i="1">
                                  <a:solidFill>
                                    <a:schemeClr val="tx1"/>
                                  </a:solidFill>
                                  <a:latin typeface="Cambria Math" panose="02040503050406030204" pitchFamily="18" charset="0"/>
                                </a:rPr>
                                <m:t>𝑧</m:t>
                              </m:r>
                            </m:sub>
                          </m:sSub>
                          <m:r>
                            <a:rPr lang="de-DE" sz="1600" b="0" i="1">
                              <a:solidFill>
                                <a:schemeClr val="tx1"/>
                              </a:solidFill>
                              <a:latin typeface="Cambria Math" panose="02040503050406030204" pitchFamily="18" charset="0"/>
                            </a:rPr>
                            <m:t>+</m:t>
                          </m:r>
                          <m:sSubSup>
                            <m:sSubSupPr>
                              <m:ctrlPr>
                                <a:rPr lang="de-DE" sz="1600" i="1">
                                  <a:solidFill>
                                    <a:schemeClr val="tx1"/>
                                  </a:solidFill>
                                  <a:latin typeface="Cambria Math" panose="02040503050406030204" pitchFamily="18" charset="0"/>
                                </a:rPr>
                              </m:ctrlPr>
                            </m:sSubSupPr>
                            <m:e>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𝜎</m:t>
                                  </m:r>
                                </m:e>
                                <m:sub>
                                  <m:r>
                                    <a:rPr lang="de-DE" sz="1600" b="0" i="1">
                                      <a:solidFill>
                                        <a:schemeClr val="tx1"/>
                                      </a:solidFill>
                                      <a:latin typeface="Cambria Math" panose="02040503050406030204" pitchFamily="18" charset="0"/>
                                    </a:rPr>
                                    <m:t>𝐹𝐶𝐷</m:t>
                                  </m:r>
                                </m:sub>
                              </m:sSub>
                              <m:r>
                                <a:rPr lang="de-DE" sz="1600" b="0" i="1">
                                  <a:solidFill>
                                    <a:schemeClr val="tx1"/>
                                  </a:solidFill>
                                  <a:latin typeface="Cambria Math" panose="02040503050406030204" pitchFamily="18" charset="0"/>
                                </a:rPr>
                                <m:t>𝑛</m:t>
                              </m:r>
                            </m:e>
                            <m:sub>
                              <m:r>
                                <a:rPr lang="de-DE" sz="1600" b="0" i="1">
                                  <a:solidFill>
                                    <a:schemeClr val="tx1"/>
                                  </a:solidFill>
                                  <a:latin typeface="Cambria Math" panose="02040503050406030204" pitchFamily="18" charset="0"/>
                                </a:rPr>
                                <m:t>𝑧</m:t>
                              </m:r>
                            </m:sub>
                            <m:sup>
                              <m:r>
                                <a:rPr lang="de-DE" sz="1600" b="0" i="1">
                                  <a:solidFill>
                                    <a:schemeClr val="tx1"/>
                                  </a:solidFill>
                                  <a:latin typeface="Cambria Math" panose="02040503050406030204" pitchFamily="18" charset="0"/>
                                </a:rPr>
                                <m:t>0.8</m:t>
                              </m:r>
                            </m:sup>
                          </m:sSubSup>
                        </m:e>
                      </m:d>
                      <m:r>
                        <a:rPr lang="de-DE" sz="1600" b="0" i="1">
                          <a:solidFill>
                            <a:schemeClr val="tx1"/>
                          </a:solidFill>
                          <a:latin typeface="Cambria Math" panose="02040503050406030204" pitchFamily="18" charset="0"/>
                        </a:rPr>
                        <m:t>−</m:t>
                      </m:r>
                      <m:rad>
                        <m:radPr>
                          <m:degHide m:val="on"/>
                          <m:ctrlPr>
                            <a:rPr lang="de-DE" sz="1600" i="1">
                              <a:solidFill>
                                <a:schemeClr val="tx1"/>
                              </a:solidFill>
                              <a:latin typeface="Cambria Math" panose="02040503050406030204" pitchFamily="18" charset="0"/>
                            </a:rPr>
                          </m:ctrlPr>
                        </m:radPr>
                        <m:deg/>
                        <m:e>
                          <m:sSup>
                            <m:sSupPr>
                              <m:ctrlPr>
                                <a:rPr lang="de-DE" sz="1600" i="1">
                                  <a:solidFill>
                                    <a:schemeClr val="tx1"/>
                                  </a:solidFill>
                                  <a:latin typeface="Cambria Math" panose="02040503050406030204" pitchFamily="18" charset="0"/>
                                </a:rPr>
                              </m:ctrlPr>
                            </m:sSupPr>
                            <m:e>
                              <m:r>
                                <a:rPr lang="de-DE" sz="1600" b="0" i="1">
                                  <a:solidFill>
                                    <a:schemeClr val="tx1"/>
                                  </a:solidFill>
                                  <a:latin typeface="Cambria Math" panose="02040503050406030204" pitchFamily="18" charset="0"/>
                                </a:rPr>
                                <m:t>𝑘</m:t>
                              </m:r>
                            </m:e>
                            <m:sup>
                              <m:r>
                                <a:rPr lang="de-DE" sz="1600" b="0" i="1">
                                  <a:solidFill>
                                    <a:schemeClr val="tx1"/>
                                  </a:solidFill>
                                  <a:latin typeface="Cambria Math" panose="02040503050406030204" pitchFamily="18" charset="0"/>
                                </a:rPr>
                                <m:t>′</m:t>
                              </m:r>
                            </m:sup>
                          </m:sSup>
                        </m:e>
                      </m:rad>
                      <m:acc>
                        <m:accPr>
                          <m:chr m:val="̃"/>
                          <m:ctrlPr>
                            <a:rPr lang="de-DE" sz="1600" i="1" smtClean="0">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𝑢</m:t>
                          </m:r>
                        </m:e>
                      </m:acc>
                    </m:oMath>
                  </m:oMathPara>
                </a14:m>
                <a:endParaRPr lang="en-US" sz="1600" i="1" dirty="0">
                  <a:solidFill>
                    <a:schemeClr val="tx1"/>
                  </a:solidFill>
                  <a:latin typeface="Cambria Math" panose="02040503050406030204" pitchFamily="18" charset="0"/>
                </a:endParaRPr>
              </a:p>
              <a:p>
                <a:pPr marL="0" indent="0">
                  <a:buNone/>
                </a:pPr>
                <a:endParaRPr lang="de-DE" sz="1400" i="1" dirty="0">
                  <a:solidFill>
                    <a:schemeClr val="tx1"/>
                  </a:solidFill>
                  <a:latin typeface="Cambria Math" panose="02040503050406030204" pitchFamily="18" charset="0"/>
                </a:endParaRPr>
              </a:p>
              <a:p>
                <a:pPr marL="0" indent="0">
                  <a:buNone/>
                </a:pPr>
                <a:r>
                  <a:rPr lang="de-DE" sz="1800" i="1" dirty="0">
                    <a:solidFill>
                      <a:schemeClr val="tx1"/>
                    </a:solidFill>
                    <a:latin typeface="Cambria Math" panose="02040503050406030204" pitchFamily="18" charset="0"/>
                  </a:rPr>
                  <a:t> </a:t>
                </a:r>
              </a:p>
              <a:p>
                <a:pPr marL="0" indent="0">
                  <a:buNone/>
                </a:pPr>
                <a:endParaRPr lang="de-DE" sz="1800" b="0" i="1" dirty="0">
                  <a:solidFill>
                    <a:schemeClr val="tx1"/>
                  </a:solidFill>
                  <a:latin typeface="Cambria Math" panose="02040503050406030204" pitchFamily="18" charset="0"/>
                </a:endParaRPr>
              </a:p>
              <a:p>
                <a:pPr marL="0" indent="0">
                  <a:buNone/>
                </a:pPr>
                <a:endParaRPr lang="de-DE" sz="1800" dirty="0"/>
              </a:p>
            </p:txBody>
          </p:sp>
        </mc:Choice>
        <mc:Fallback xmlns="">
          <p:sp>
            <p:nvSpPr>
              <p:cNvPr id="2" name="Content Placeholder 1">
                <a:extLst>
                  <a:ext uri="{FF2B5EF4-FFF2-40B4-BE49-F238E27FC236}">
                    <a16:creationId xmlns:a16="http://schemas.microsoft.com/office/drawing/2014/main" id="{891C2241-5214-CF94-0FDB-13824024AEBD}"/>
                  </a:ext>
                </a:extLst>
              </p:cNvPr>
              <p:cNvSpPr>
                <a:spLocks noGrp="1" noRot="1" noChangeAspect="1" noMove="1" noResize="1" noEditPoints="1" noAdjustHandles="1" noChangeArrowheads="1" noChangeShapeType="1" noTextEdit="1"/>
              </p:cNvSpPr>
              <p:nvPr>
                <p:ph idx="1"/>
              </p:nvPr>
            </p:nvSpPr>
            <p:spPr>
              <a:xfrm>
                <a:off x="250825" y="1181902"/>
                <a:ext cx="8642350" cy="5174448"/>
              </a:xfrm>
              <a:blipFill>
                <a:blip r:embed="rId3"/>
                <a:stretch>
                  <a:fillRect l="-1340" t="-9305" r="-155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D806EEBE-5A6E-B37F-F16D-1CD0DD9DBAD4}"/>
              </a:ext>
            </a:extLst>
          </p:cNvPr>
          <p:cNvSpPr>
            <a:spLocks noGrp="1"/>
          </p:cNvSpPr>
          <p:nvPr>
            <p:ph type="title"/>
          </p:nvPr>
        </p:nvSpPr>
        <p:spPr/>
        <p:txBody>
          <a:bodyPr/>
          <a:lstStyle/>
          <a:p>
            <a:r>
              <a:rPr lang="de-DE" dirty="0"/>
              <a:t>CIM Model with Kerr and FCE</a:t>
            </a:r>
          </a:p>
        </p:txBody>
      </p:sp>
      <p:sp>
        <p:nvSpPr>
          <p:cNvPr id="4" name="Date Placeholder 3">
            <a:extLst>
              <a:ext uri="{FF2B5EF4-FFF2-40B4-BE49-F238E27FC236}">
                <a16:creationId xmlns:a16="http://schemas.microsoft.com/office/drawing/2014/main" id="{23A4CAF1-E2E5-39DC-5E9F-85EA8132498E}"/>
              </a:ext>
            </a:extLst>
          </p:cNvPr>
          <p:cNvSpPr>
            <a:spLocks noGrp="1"/>
          </p:cNvSpPr>
          <p:nvPr>
            <p:ph type="dt" sz="half" idx="10"/>
          </p:nvPr>
        </p:nvSpPr>
        <p:spPr/>
        <p:txBody>
          <a:bodyPr/>
          <a:lstStyle/>
          <a:p>
            <a:fld id="{23E2BD91-2AE8-487A-BD5C-78BC9B3F7C4B}" type="datetime1">
              <a:rPr lang="en-US" smtClean="0"/>
              <a:t>2/14/2025</a:t>
            </a:fld>
            <a:endParaRPr lang="en-US" dirty="0"/>
          </a:p>
        </p:txBody>
      </p:sp>
      <p:sp>
        <p:nvSpPr>
          <p:cNvPr id="5" name="Footer Placeholder 4">
            <a:extLst>
              <a:ext uri="{FF2B5EF4-FFF2-40B4-BE49-F238E27FC236}">
                <a16:creationId xmlns:a16="http://schemas.microsoft.com/office/drawing/2014/main" id="{0D5FE2AE-F832-48DA-9166-FD3E015D6A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522375-5513-52D8-3D5D-94E370DDF7FD}"/>
              </a:ext>
            </a:extLst>
          </p:cNvPr>
          <p:cNvSpPr>
            <a:spLocks noGrp="1"/>
          </p:cNvSpPr>
          <p:nvPr>
            <p:ph type="sldNum" sz="quarter" idx="12"/>
          </p:nvPr>
        </p:nvSpPr>
        <p:spPr/>
        <p:txBody>
          <a:bodyPr/>
          <a:lstStyle/>
          <a:p>
            <a:fld id="{2697313F-D866-4554-955F-25FA0D5B9080}" type="slidenum">
              <a:rPr lang="en-US" smtClean="0"/>
              <a:t>16</a:t>
            </a:fld>
            <a:endParaRPr lang="en-US" dirty="0"/>
          </a:p>
        </p:txBody>
      </p:sp>
      <p:pic>
        <p:nvPicPr>
          <p:cNvPr id="7" name="Picture 6">
            <a:extLst>
              <a:ext uri="{FF2B5EF4-FFF2-40B4-BE49-F238E27FC236}">
                <a16:creationId xmlns:a16="http://schemas.microsoft.com/office/drawing/2014/main" id="{E6C1A951-7A1D-4F3D-59B1-0F84C415C1B3}"/>
              </a:ext>
            </a:extLst>
          </p:cNvPr>
          <p:cNvPicPr>
            <a:picLocks noChangeAspect="1"/>
          </p:cNvPicPr>
          <p:nvPr/>
        </p:nvPicPr>
        <p:blipFill>
          <a:blip r:embed="rId4"/>
          <a:stretch>
            <a:fillRect/>
          </a:stretch>
        </p:blipFill>
        <p:spPr>
          <a:xfrm>
            <a:off x="605735" y="2787641"/>
            <a:ext cx="1918615" cy="482803"/>
          </a:xfrm>
          <a:prstGeom prst="rect">
            <a:avLst/>
          </a:prstGeom>
        </p:spPr>
      </p:pic>
      <p:pic>
        <p:nvPicPr>
          <p:cNvPr id="8" name="Picture 7">
            <a:extLst>
              <a:ext uri="{FF2B5EF4-FFF2-40B4-BE49-F238E27FC236}">
                <a16:creationId xmlns:a16="http://schemas.microsoft.com/office/drawing/2014/main" id="{93DD8F29-41F1-D7E3-2326-0B48EAD3DB51}"/>
              </a:ext>
            </a:extLst>
          </p:cNvPr>
          <p:cNvPicPr>
            <a:picLocks noChangeAspect="1"/>
          </p:cNvPicPr>
          <p:nvPr/>
        </p:nvPicPr>
        <p:blipFill>
          <a:blip r:embed="rId5"/>
          <a:stretch>
            <a:fillRect/>
          </a:stretch>
        </p:blipFill>
        <p:spPr>
          <a:xfrm>
            <a:off x="521882" y="3264171"/>
            <a:ext cx="3141790" cy="832489"/>
          </a:xfrm>
          <a:prstGeom prst="rect">
            <a:avLst/>
          </a:prstGeom>
        </p:spPr>
      </p:pic>
      <p:sp>
        <p:nvSpPr>
          <p:cNvPr id="11" name="Rectangle 10">
            <a:extLst>
              <a:ext uri="{FF2B5EF4-FFF2-40B4-BE49-F238E27FC236}">
                <a16:creationId xmlns:a16="http://schemas.microsoft.com/office/drawing/2014/main" id="{09D6BA09-374D-6937-87B6-541D773BD926}"/>
              </a:ext>
            </a:extLst>
          </p:cNvPr>
          <p:cNvSpPr/>
          <p:nvPr/>
        </p:nvSpPr>
        <p:spPr bwMode="auto">
          <a:xfrm>
            <a:off x="521882" y="2769637"/>
            <a:ext cx="3375203" cy="1362269"/>
          </a:xfrm>
          <a:prstGeom prst="rect">
            <a:avLst/>
          </a:prstGeom>
          <a:noFill/>
          <a:ln w="28575" cap="flat" cmpd="sng" algn="ctr">
            <a:solidFill>
              <a:srgbClr val="19375B"/>
            </a:solidFill>
            <a:prstDash val="solid"/>
            <a:round/>
            <a:headEnd type="none" w="med" len="med"/>
            <a:tailEnd type="none" w="med" len="med"/>
          </a:ln>
          <a:effectLst/>
        </p:spPr>
        <p:txBody>
          <a:bodyPr vert="horz" wrap="none" lIns="91427" tIns="45714" rIns="91427" bIns="45714" numCol="1" rtlCol="0" anchor="ctr" anchorCtr="0" compatLnSpc="1">
            <a:prstTxWarp prst="textNoShape">
              <a:avLst/>
            </a:prstTxWarp>
          </a:bodyPr>
          <a:lstStyle/>
          <a:p>
            <a:pPr marL="0" marR="0" indent="0" algn="r" defTabSz="914400" rtl="0" eaLnBrk="1" fontAlgn="base" latinLnBrk="0" hangingPunct="1">
              <a:lnSpc>
                <a:spcPct val="110000"/>
              </a:lnSpc>
              <a:spcBef>
                <a:spcPct val="20000"/>
              </a:spcBef>
              <a:spcAft>
                <a:spcPct val="0"/>
              </a:spcAft>
              <a:buClr>
                <a:srgbClr val="333399"/>
              </a:buClr>
              <a:buSzPct val="80000"/>
              <a:buFont typeface="Webdings" pitchFamily="18" charset="2"/>
              <a:buNone/>
              <a:tabLst/>
            </a:pPr>
            <a:endParaRPr kumimoji="0" lang="de-DE" sz="2000" b="0" i="0" u="none" strike="noStrike" cap="none" normalizeH="0" baseline="0">
              <a:ln>
                <a:noFill/>
              </a:ln>
              <a:solidFill>
                <a:srgbClr val="003399"/>
              </a:solidFill>
              <a:effectLst/>
              <a:latin typeface="Arial" charset="0"/>
            </a:endParaRPr>
          </a:p>
        </p:txBody>
      </p:sp>
    </p:spTree>
    <p:extLst>
      <p:ext uri="{BB962C8B-B14F-4D97-AF65-F5344CB8AC3E}">
        <p14:creationId xmlns:p14="http://schemas.microsoft.com/office/powerpoint/2010/main" val="1504524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8CCE83A-FDB9-336A-5FE1-E362100B27F3}"/>
                  </a:ext>
                </a:extLst>
              </p:cNvPr>
              <p:cNvSpPr>
                <a:spLocks noGrp="1"/>
              </p:cNvSpPr>
              <p:nvPr>
                <p:ph idx="1"/>
              </p:nvPr>
            </p:nvSpPr>
            <p:spPr>
              <a:xfrm>
                <a:off x="250825" y="1144580"/>
                <a:ext cx="8642350" cy="4967287"/>
              </a:xfrm>
            </p:spPr>
            <p:txBody>
              <a:bodyPr/>
              <a:lstStyle/>
              <a:p>
                <a:pPr lvl="1"/>
                <a:r>
                  <a:rPr lang="en-US" sz="1600" dirty="0">
                    <a:solidFill>
                      <a:srgbClr val="19375B"/>
                    </a:solidFill>
                  </a:rPr>
                  <a:t>In steady state (0,</a:t>
                </a:r>
                <a:r>
                  <a:rPr lang="de-DE" sz="1600" b="0" dirty="0">
                    <a:solidFill>
                      <a:schemeClr val="tx1"/>
                    </a:solidFill>
                  </a:rPr>
                  <a:t> </a:t>
                </a:r>
                <a14:m>
                  <m:oMath xmlns:m="http://schemas.openxmlformats.org/officeDocument/2006/math">
                    <m:sSub>
                      <m:sSubPr>
                        <m:ctrlPr>
                          <a:rPr lang="de-DE" sz="1600" b="0" i="1" smtClean="0">
                            <a:solidFill>
                              <a:schemeClr val="tx1"/>
                            </a:solidFill>
                            <a:latin typeface="Cambria Math" panose="02040503050406030204" pitchFamily="18" charset="0"/>
                          </a:rPr>
                        </m:ctrlPr>
                      </m:sSubPr>
                      <m:e>
                        <m:acc>
                          <m:accPr>
                            <m:chr m:val="̃"/>
                            <m:ctrlPr>
                              <a:rPr lang="de-DE" sz="1600" b="0" i="1" smtClean="0">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𝑠</m:t>
                            </m:r>
                          </m:e>
                        </m:acc>
                      </m:e>
                      <m:sub>
                        <m:r>
                          <a:rPr lang="de-DE" sz="1600" b="0" i="1" smtClean="0">
                            <a:solidFill>
                              <a:schemeClr val="tx1"/>
                            </a:solidFill>
                            <a:latin typeface="Cambria Math" panose="02040503050406030204" pitchFamily="18" charset="0"/>
                          </a:rPr>
                          <m:t>0</m:t>
                        </m:r>
                      </m:sub>
                    </m:sSub>
                  </m:oMath>
                </a14:m>
                <a:r>
                  <a:rPr lang="en-US" sz="1600" dirty="0">
                    <a:solidFill>
                      <a:srgbClr val="19375B"/>
                    </a:solidFill>
                  </a:rPr>
                  <a:t>), it exists for </a:t>
                </a:r>
                <a14:m>
                  <m:oMath xmlns:m="http://schemas.openxmlformats.org/officeDocument/2006/math">
                    <m:sSub>
                      <m:sSubPr>
                        <m:ctrlPr>
                          <a:rPr lang="de-DE" sz="1600" i="1">
                            <a:solidFill>
                              <a:schemeClr val="tx1"/>
                            </a:solidFill>
                            <a:latin typeface="Cambria Math" panose="02040503050406030204" pitchFamily="18" charset="0"/>
                          </a:rPr>
                        </m:ctrlPr>
                      </m:sSubPr>
                      <m:e>
                        <m:acc>
                          <m:accPr>
                            <m:chr m:val="̃"/>
                            <m:ctrlPr>
                              <a:rPr lang="de-DE" sz="1600" i="1">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𝑠</m:t>
                            </m:r>
                          </m:e>
                        </m:acc>
                      </m:e>
                      <m:sub>
                        <m:r>
                          <a:rPr lang="de-DE" sz="1600" i="1">
                            <a:solidFill>
                              <a:schemeClr val="tx1"/>
                            </a:solidFill>
                            <a:latin typeface="Cambria Math" panose="02040503050406030204" pitchFamily="18" charset="0"/>
                          </a:rPr>
                          <m:t>0</m:t>
                        </m:r>
                      </m:sub>
                    </m:sSub>
                  </m:oMath>
                </a14:m>
                <a:endParaRPr lang="en-US" sz="1600" dirty="0">
                  <a:solidFill>
                    <a:srgbClr val="19375B"/>
                  </a:solidFill>
                </a:endParaRPr>
              </a:p>
              <a:p>
                <a:pPr lvl="2"/>
                <a14:m>
                  <m:oMath xmlns:m="http://schemas.openxmlformats.org/officeDocument/2006/math">
                    <m:r>
                      <a:rPr lang="de-DE" sz="1400" b="0" i="1" smtClean="0">
                        <a:solidFill>
                          <a:schemeClr val="tx1"/>
                        </a:solidFill>
                        <a:latin typeface="Cambria Math" panose="02040503050406030204" pitchFamily="18" charset="0"/>
                      </a:rPr>
                      <m:t>0</m:t>
                    </m:r>
                    <m:r>
                      <a:rPr lang="de-DE" sz="1400" i="1" smtClean="0">
                        <a:solidFill>
                          <a:schemeClr val="tx1"/>
                        </a:solidFill>
                        <a:latin typeface="Cambria Math" panose="02040503050406030204" pitchFamily="18" charset="0"/>
                      </a:rPr>
                      <m:t>=−</m:t>
                    </m:r>
                    <m:d>
                      <m:dPr>
                        <m:begChr m:val="["/>
                        <m:endChr m:val="]"/>
                        <m:ctrlPr>
                          <a:rPr lang="de-DE" sz="1400" i="1" dirty="0">
                            <a:solidFill>
                              <a:schemeClr val="tx1"/>
                            </a:solidFill>
                            <a:latin typeface="Cambria Math" panose="02040503050406030204" pitchFamily="18" charset="0"/>
                          </a:rPr>
                        </m:ctrlPr>
                      </m:dPr>
                      <m:e>
                        <m:f>
                          <m:fPr>
                            <m:ctrlPr>
                              <a:rPr lang="de-DE" sz="1400" i="1" dirty="0">
                                <a:solidFill>
                                  <a:schemeClr val="tx1"/>
                                </a:solidFill>
                                <a:latin typeface="Cambria Math" panose="02040503050406030204" pitchFamily="18" charset="0"/>
                              </a:rPr>
                            </m:ctrlPr>
                          </m:fPr>
                          <m:num>
                            <m:sSub>
                              <m:sSubPr>
                                <m:ctrlPr>
                                  <a:rPr lang="de-DE" sz="1400" i="1" dirty="0">
                                    <a:solidFill>
                                      <a:schemeClr val="tx1"/>
                                    </a:solidFill>
                                    <a:latin typeface="Cambria Math" panose="02040503050406030204" pitchFamily="18" charset="0"/>
                                  </a:rPr>
                                </m:ctrlPr>
                              </m:sSubPr>
                              <m:e>
                                <m:r>
                                  <a:rPr lang="de-DE" sz="1400" i="1" dirty="0">
                                    <a:solidFill>
                                      <a:schemeClr val="tx1"/>
                                    </a:solidFill>
                                    <a:latin typeface="Cambria Math" panose="02040503050406030204" pitchFamily="18" charset="0"/>
                                  </a:rPr>
                                  <m:t>𝑘</m:t>
                                </m:r>
                              </m:e>
                              <m:sub>
                                <m:r>
                                  <a:rPr lang="de-DE" sz="1400" i="1" dirty="0">
                                    <a:solidFill>
                                      <a:schemeClr val="tx1"/>
                                    </a:solidFill>
                                    <a:latin typeface="Cambria Math" panose="02040503050406030204" pitchFamily="18" charset="0"/>
                                  </a:rPr>
                                  <m:t>𝑇</m:t>
                                </m:r>
                              </m:sub>
                            </m:sSub>
                          </m:num>
                          <m:den>
                            <m:r>
                              <a:rPr lang="de-DE" sz="1400" i="1" dirty="0">
                                <a:solidFill>
                                  <a:schemeClr val="tx1"/>
                                </a:solidFill>
                                <a:latin typeface="Cambria Math" panose="02040503050406030204" pitchFamily="18" charset="0"/>
                              </a:rPr>
                              <m:t>2</m:t>
                            </m:r>
                          </m:den>
                        </m:f>
                        <m:r>
                          <a:rPr lang="de-DE" sz="1400" i="1">
                            <a:solidFill>
                              <a:schemeClr val="tx1"/>
                            </a:solidFill>
                            <a:latin typeface="Cambria Math" panose="02040503050406030204" pitchFamily="18" charset="0"/>
                          </a:rPr>
                          <m:t>+ⅈ</m:t>
                        </m:r>
                        <m:sSup>
                          <m:sSupPr>
                            <m:ctrlPr>
                              <a:rPr lang="de-DE" sz="1400" i="1">
                                <a:solidFill>
                                  <a:schemeClr val="tx1"/>
                                </a:solidFill>
                                <a:latin typeface="Cambria Math" panose="02040503050406030204" pitchFamily="18" charset="0"/>
                              </a:rPr>
                            </m:ctrlPr>
                          </m:sSupPr>
                          <m:e>
                            <m:r>
                              <m:rPr>
                                <m:sty m:val="p"/>
                              </m:rPr>
                              <a:rPr lang="de-DE" sz="1400" i="1">
                                <a:solidFill>
                                  <a:schemeClr val="tx1"/>
                                </a:solidFill>
                                <a:latin typeface="Cambria Math" panose="02040503050406030204" pitchFamily="18" charset="0"/>
                              </a:rPr>
                              <m:t>Δ</m:t>
                            </m:r>
                          </m:e>
                          <m:sup>
                            <m:r>
                              <a:rPr lang="de-DE" sz="1400" i="1">
                                <a:solidFill>
                                  <a:schemeClr val="tx1"/>
                                </a:solidFill>
                                <a:latin typeface="Cambria Math" panose="02040503050406030204" pitchFamily="18" charset="0"/>
                              </a:rPr>
                              <m:t>′</m:t>
                            </m:r>
                          </m:sup>
                        </m:sSup>
                        <m:r>
                          <a:rPr lang="de-DE" sz="1400" i="1">
                            <a:solidFill>
                              <a:schemeClr val="tx1"/>
                            </a:solidFill>
                            <a:latin typeface="Cambria Math" panose="02040503050406030204" pitchFamily="18" charset="0"/>
                          </a:rPr>
                          <m:t>+</m:t>
                        </m:r>
                        <m:f>
                          <m:fPr>
                            <m:ctrlPr>
                              <a:rPr lang="de-DE" sz="1400" i="1">
                                <a:solidFill>
                                  <a:schemeClr val="tx1"/>
                                </a:solidFill>
                                <a:latin typeface="Cambria Math" panose="02040503050406030204" pitchFamily="18" charset="0"/>
                              </a:rPr>
                            </m:ctrlPr>
                          </m:fPr>
                          <m:num>
                            <m:d>
                              <m:dPr>
                                <m:ctrlPr>
                                  <a:rPr lang="de-DE" sz="1400" i="1">
                                    <a:solidFill>
                                      <a:schemeClr val="tx1"/>
                                    </a:solidFill>
                                    <a:latin typeface="Cambria Math" panose="02040503050406030204" pitchFamily="18" charset="0"/>
                                  </a:rPr>
                                </m:ctrlPr>
                              </m:dPr>
                              <m:e>
                                <m:r>
                                  <a:rPr lang="de-DE" sz="1400" i="1">
                                    <a:solidFill>
                                      <a:schemeClr val="tx1"/>
                                    </a:solidFill>
                                    <a:latin typeface="Cambria Math" panose="02040503050406030204" pitchFamily="18" charset="0"/>
                                  </a:rPr>
                                  <m:t>𝑖</m:t>
                                </m:r>
                                <m:r>
                                  <a:rPr lang="de-DE" sz="1400" i="1">
                                    <a:solidFill>
                                      <a:schemeClr val="tx1"/>
                                    </a:solidFill>
                                    <a:latin typeface="Cambria Math" panose="02040503050406030204" pitchFamily="18" charset="0"/>
                                  </a:rPr>
                                  <m:t>𝜒</m:t>
                                </m:r>
                                <m:r>
                                  <a:rPr lang="de-DE" sz="1400" i="1">
                                    <a:solidFill>
                                      <a:schemeClr val="tx1"/>
                                    </a:solidFill>
                                    <a:latin typeface="Cambria Math" panose="02040503050406030204" pitchFamily="18" charset="0"/>
                                  </a:rPr>
                                  <m:t>+</m:t>
                                </m:r>
                                <m:sSub>
                                  <m:sSubPr>
                                    <m:ctrlPr>
                                      <a:rPr lang="de-DE" sz="1400" i="1">
                                        <a:solidFill>
                                          <a:schemeClr val="tx1"/>
                                        </a:solidFill>
                                        <a:latin typeface="Cambria Math" panose="02040503050406030204" pitchFamily="18" charset="0"/>
                                      </a:rPr>
                                    </m:ctrlPr>
                                  </m:sSubPr>
                                  <m:e>
                                    <m:r>
                                      <a:rPr lang="de-DE" sz="1400" i="1">
                                        <a:solidFill>
                                          <a:schemeClr val="tx1"/>
                                        </a:solidFill>
                                        <a:latin typeface="Cambria Math" panose="02040503050406030204" pitchFamily="18" charset="0"/>
                                      </a:rPr>
                                      <m:t>𝜸</m:t>
                                    </m:r>
                                  </m:e>
                                  <m:sub>
                                    <m:r>
                                      <a:rPr lang="de-DE" sz="1400" i="1">
                                        <a:solidFill>
                                          <a:schemeClr val="tx1"/>
                                        </a:solidFill>
                                        <a:latin typeface="Cambria Math" panose="02040503050406030204" pitchFamily="18" charset="0"/>
                                      </a:rPr>
                                      <m:t>𝑻𝑷𝑨</m:t>
                                    </m:r>
                                  </m:sub>
                                </m:sSub>
                              </m:e>
                            </m:d>
                          </m:num>
                          <m:den>
                            <m:r>
                              <a:rPr lang="de-DE" sz="1400" i="1">
                                <a:solidFill>
                                  <a:schemeClr val="tx1"/>
                                </a:solidFill>
                                <a:latin typeface="Cambria Math" panose="02040503050406030204" pitchFamily="18" charset="0"/>
                              </a:rPr>
                              <m:t>2</m:t>
                            </m:r>
                          </m:den>
                        </m:f>
                        <m:sSup>
                          <m:sSupPr>
                            <m:ctrlPr>
                              <a:rPr lang="de-DE" sz="1400" i="1">
                                <a:solidFill>
                                  <a:schemeClr val="tx1"/>
                                </a:solidFill>
                                <a:latin typeface="Cambria Math" panose="02040503050406030204" pitchFamily="18" charset="0"/>
                              </a:rPr>
                            </m:ctrlPr>
                          </m:sSupPr>
                          <m:e>
                            <m:d>
                              <m:dPr>
                                <m:begChr m:val="|"/>
                                <m:endChr m:val="|"/>
                                <m:ctrlPr>
                                  <a:rPr lang="de-DE" sz="1400" i="1">
                                    <a:solidFill>
                                      <a:schemeClr val="tx1"/>
                                    </a:solidFill>
                                    <a:latin typeface="Cambria Math" panose="02040503050406030204" pitchFamily="18" charset="0"/>
                                  </a:rPr>
                                </m:ctrlPr>
                              </m:dPr>
                              <m:e>
                                <m:sSub>
                                  <m:sSubPr>
                                    <m:ctrlPr>
                                      <a:rPr lang="de-DE" sz="1400" b="0" i="1" smtClean="0">
                                        <a:solidFill>
                                          <a:schemeClr val="tx1"/>
                                        </a:solidFill>
                                        <a:latin typeface="Cambria Math" panose="02040503050406030204" pitchFamily="18" charset="0"/>
                                      </a:rPr>
                                    </m:ctrlPr>
                                  </m:sSubPr>
                                  <m:e>
                                    <m:acc>
                                      <m:accPr>
                                        <m:chr m:val="̃"/>
                                        <m:ctrlPr>
                                          <a:rPr lang="de-DE" sz="1400" i="1">
                                            <a:solidFill>
                                              <a:schemeClr val="tx1"/>
                                            </a:solidFill>
                                            <a:latin typeface="Cambria Math" panose="02040503050406030204" pitchFamily="18" charset="0"/>
                                          </a:rPr>
                                        </m:ctrlPr>
                                      </m:accPr>
                                      <m:e>
                                        <m:r>
                                          <a:rPr lang="de-DE" sz="1400" b="0" i="1" smtClean="0">
                                            <a:solidFill>
                                              <a:schemeClr val="tx1"/>
                                            </a:solidFill>
                                            <a:latin typeface="Cambria Math" panose="02040503050406030204" pitchFamily="18" charset="0"/>
                                          </a:rPr>
                                          <m:t>𝑠</m:t>
                                        </m:r>
                                      </m:e>
                                    </m:acc>
                                  </m:e>
                                  <m:sub>
                                    <m:r>
                                      <a:rPr lang="de-DE" sz="1400" b="0" i="1" smtClean="0">
                                        <a:solidFill>
                                          <a:schemeClr val="tx1"/>
                                        </a:solidFill>
                                        <a:latin typeface="Cambria Math" panose="02040503050406030204" pitchFamily="18" charset="0"/>
                                      </a:rPr>
                                      <m:t>0</m:t>
                                    </m:r>
                                  </m:sub>
                                </m:sSub>
                              </m:e>
                            </m:d>
                          </m:e>
                          <m:sup>
                            <m:r>
                              <a:rPr lang="de-DE" sz="1400" i="1">
                                <a:solidFill>
                                  <a:schemeClr val="tx1"/>
                                </a:solidFill>
                                <a:latin typeface="Cambria Math" panose="02040503050406030204" pitchFamily="18" charset="0"/>
                              </a:rPr>
                              <m:t>2</m:t>
                            </m:r>
                          </m:sup>
                        </m:sSup>
                      </m:e>
                    </m:d>
                    <m:sSub>
                      <m:sSubPr>
                        <m:ctrlPr>
                          <a:rPr lang="de-DE" sz="1400" i="1">
                            <a:solidFill>
                              <a:schemeClr val="tx1"/>
                            </a:solidFill>
                            <a:latin typeface="Cambria Math" panose="02040503050406030204" pitchFamily="18" charset="0"/>
                          </a:rPr>
                        </m:ctrlPr>
                      </m:sSubPr>
                      <m:e>
                        <m:acc>
                          <m:accPr>
                            <m:chr m:val="̃"/>
                            <m:ctrlPr>
                              <a:rPr lang="de-DE"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𝑠</m:t>
                            </m:r>
                          </m:e>
                        </m:acc>
                      </m:e>
                      <m:sub>
                        <m:r>
                          <a:rPr lang="de-DE" sz="1400" i="1">
                            <a:solidFill>
                              <a:schemeClr val="tx1"/>
                            </a:solidFill>
                            <a:latin typeface="Cambria Math" panose="02040503050406030204" pitchFamily="18" charset="0"/>
                          </a:rPr>
                          <m:t>0</m:t>
                        </m:r>
                      </m:sub>
                    </m:sSub>
                    <m:r>
                      <a:rPr lang="de-DE" sz="1400" i="1">
                        <a:solidFill>
                          <a:schemeClr val="tx1"/>
                        </a:solidFill>
                        <a:latin typeface="Cambria Math" panose="02040503050406030204" pitchFamily="18" charset="0"/>
                      </a:rPr>
                      <m:t>−</m:t>
                    </m:r>
                    <m:f>
                      <m:fPr>
                        <m:ctrlPr>
                          <a:rPr lang="de-DE" sz="1400" i="1">
                            <a:solidFill>
                              <a:schemeClr val="tx1"/>
                            </a:solidFill>
                            <a:latin typeface="Cambria Math" panose="02040503050406030204" pitchFamily="18" charset="0"/>
                          </a:rPr>
                        </m:ctrlPr>
                      </m:fPr>
                      <m:num>
                        <m:sSub>
                          <m:sSubPr>
                            <m:ctrlPr>
                              <a:rPr lang="de-DE" sz="1400" i="1">
                                <a:solidFill>
                                  <a:schemeClr val="tx1"/>
                                </a:solidFill>
                                <a:latin typeface="Cambria Math" panose="02040503050406030204" pitchFamily="18" charset="0"/>
                              </a:rPr>
                            </m:ctrlPr>
                          </m:sSubPr>
                          <m:e>
                            <m:acc>
                              <m:accPr>
                                <m:chr m:val="̃"/>
                                <m:ctrlPr>
                                  <a:rPr lang="de-DE"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𝑠</m:t>
                                </m:r>
                              </m:e>
                            </m:acc>
                          </m:e>
                          <m:sub>
                            <m:r>
                              <a:rPr lang="de-DE" sz="1400" i="1">
                                <a:solidFill>
                                  <a:schemeClr val="tx1"/>
                                </a:solidFill>
                                <a:latin typeface="Cambria Math" panose="02040503050406030204" pitchFamily="18" charset="0"/>
                              </a:rPr>
                              <m:t>0</m:t>
                            </m:r>
                          </m:sub>
                        </m:sSub>
                      </m:num>
                      <m:den>
                        <m:r>
                          <a:rPr lang="de-DE" sz="1400" i="1">
                            <a:solidFill>
                              <a:schemeClr val="tx1"/>
                            </a:solidFill>
                            <a:latin typeface="Cambria Math" panose="02040503050406030204" pitchFamily="18" charset="0"/>
                          </a:rPr>
                          <m:t>𝟐</m:t>
                        </m:r>
                      </m:den>
                    </m:f>
                    <m:sSub>
                      <m:sSubPr>
                        <m:ctrlPr>
                          <a:rPr lang="de-DE" sz="1400" i="1">
                            <a:solidFill>
                              <a:schemeClr val="tx1"/>
                            </a:solidFill>
                            <a:latin typeface="Cambria Math" panose="02040503050406030204" pitchFamily="18" charset="0"/>
                          </a:rPr>
                        </m:ctrlPr>
                      </m:sSubPr>
                      <m:e>
                        <m:r>
                          <a:rPr lang="de-DE" sz="1400" i="1">
                            <a:solidFill>
                              <a:schemeClr val="tx1"/>
                            </a:solidFill>
                            <a:latin typeface="Cambria Math" panose="02040503050406030204" pitchFamily="18" charset="0"/>
                          </a:rPr>
                          <m:t>𝛾</m:t>
                        </m:r>
                      </m:e>
                      <m:sub>
                        <m:r>
                          <a:rPr lang="de-DE" sz="1400" i="1">
                            <a:solidFill>
                              <a:schemeClr val="tx1"/>
                            </a:solidFill>
                            <a:latin typeface="Cambria Math" panose="02040503050406030204" pitchFamily="18" charset="0"/>
                          </a:rPr>
                          <m:t>𝐹𝐶𝐴</m:t>
                        </m:r>
                      </m:sub>
                    </m:sSub>
                    <m:d>
                      <m:dPr>
                        <m:ctrlPr>
                          <a:rPr lang="de-DE" sz="1400" i="1">
                            <a:solidFill>
                              <a:schemeClr val="tx1"/>
                            </a:solidFill>
                            <a:latin typeface="Cambria Math" panose="02040503050406030204" pitchFamily="18" charset="0"/>
                          </a:rPr>
                        </m:ctrlPr>
                      </m:dPr>
                      <m:e>
                        <m:sSub>
                          <m:sSubPr>
                            <m:ctrlPr>
                              <a:rPr lang="de-DE" sz="1400" i="1">
                                <a:solidFill>
                                  <a:schemeClr val="tx1"/>
                                </a:solidFill>
                                <a:latin typeface="Cambria Math" panose="02040503050406030204" pitchFamily="18" charset="0"/>
                              </a:rPr>
                            </m:ctrlPr>
                          </m:sSubPr>
                          <m:e>
                            <m:r>
                              <a:rPr lang="de-DE" sz="1400" i="1">
                                <a:solidFill>
                                  <a:schemeClr val="tx1"/>
                                </a:solidFill>
                                <a:latin typeface="Cambria Math" panose="02040503050406030204" pitchFamily="18" charset="0"/>
                              </a:rPr>
                              <m:t>𝑛</m:t>
                            </m:r>
                          </m:e>
                          <m:sub>
                            <m:r>
                              <a:rPr lang="de-DE" sz="1400" i="1">
                                <a:solidFill>
                                  <a:schemeClr val="tx1"/>
                                </a:solidFill>
                                <a:latin typeface="Cambria Math" panose="02040503050406030204" pitchFamily="18" charset="0"/>
                              </a:rPr>
                              <m:t>𝑦</m:t>
                            </m:r>
                          </m:sub>
                        </m:sSub>
                        <m:r>
                          <a:rPr lang="de-DE" sz="1400" i="1">
                            <a:solidFill>
                              <a:schemeClr val="tx1"/>
                            </a:solidFill>
                            <a:latin typeface="Cambria Math" panose="02040503050406030204" pitchFamily="18" charset="0"/>
                          </a:rPr>
                          <m:t>+</m:t>
                        </m:r>
                        <m:sSub>
                          <m:sSubPr>
                            <m:ctrlPr>
                              <a:rPr lang="de-DE" sz="1400" i="1">
                                <a:solidFill>
                                  <a:schemeClr val="tx1"/>
                                </a:solidFill>
                                <a:latin typeface="Cambria Math" panose="02040503050406030204" pitchFamily="18" charset="0"/>
                              </a:rPr>
                            </m:ctrlPr>
                          </m:sSubPr>
                          <m:e>
                            <m:r>
                              <a:rPr lang="de-DE" sz="1400" i="1">
                                <a:solidFill>
                                  <a:schemeClr val="tx1"/>
                                </a:solidFill>
                                <a:latin typeface="Cambria Math" panose="02040503050406030204" pitchFamily="18" charset="0"/>
                              </a:rPr>
                              <m:t>𝑛</m:t>
                            </m:r>
                          </m:e>
                          <m:sub>
                            <m:r>
                              <a:rPr lang="de-DE" sz="1400" i="1">
                                <a:solidFill>
                                  <a:schemeClr val="tx1"/>
                                </a:solidFill>
                                <a:latin typeface="Cambria Math" panose="02040503050406030204" pitchFamily="18" charset="0"/>
                              </a:rPr>
                              <m:t>𝑧</m:t>
                            </m:r>
                          </m:sub>
                        </m:sSub>
                      </m:e>
                    </m:d>
                    <m:r>
                      <a:rPr lang="de-DE" sz="1600" i="1">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sSub>
                          <m:sSubPr>
                            <m:ctrlPr>
                              <a:rPr lang="de-DE" sz="1600" i="1">
                                <a:solidFill>
                                  <a:schemeClr val="tx1"/>
                                </a:solidFill>
                                <a:latin typeface="Cambria Math" panose="02040503050406030204" pitchFamily="18" charset="0"/>
                              </a:rPr>
                            </m:ctrlPr>
                          </m:sSubPr>
                          <m:e>
                            <m:acc>
                              <m:accPr>
                                <m:chr m:val="̃"/>
                                <m:ctrlPr>
                                  <a:rPr lang="de-DE" sz="1600" i="1">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𝑠</m:t>
                                </m:r>
                              </m:e>
                            </m:acc>
                          </m:e>
                          <m:sub>
                            <m:r>
                              <a:rPr lang="de-DE" sz="1600" i="1">
                                <a:solidFill>
                                  <a:schemeClr val="tx1"/>
                                </a:solidFill>
                                <a:latin typeface="Cambria Math" panose="02040503050406030204" pitchFamily="18" charset="0"/>
                              </a:rPr>
                              <m:t>0</m:t>
                            </m:r>
                          </m:sub>
                        </m:sSub>
                        <m:r>
                          <a:rPr lang="de-DE" sz="1600" i="1">
                            <a:solidFill>
                              <a:schemeClr val="tx1"/>
                            </a:solidFill>
                            <a:latin typeface="Cambria Math" panose="02040503050406030204" pitchFamily="18" charset="0"/>
                          </a:rPr>
                          <m:t>𝑖</m:t>
                        </m:r>
                      </m:num>
                      <m:den>
                        <m:r>
                          <a:rPr lang="de-DE" sz="1600" i="1">
                            <a:solidFill>
                              <a:schemeClr val="tx1"/>
                            </a:solidFill>
                            <a:latin typeface="Cambria Math" panose="02040503050406030204" pitchFamily="18" charset="0"/>
                          </a:rPr>
                          <m:t>2</m:t>
                        </m:r>
                      </m:den>
                    </m:f>
                    <m:d>
                      <m:dPr>
                        <m:ctrlPr>
                          <a:rPr lang="de-DE" sz="1600" i="1">
                            <a:solidFill>
                              <a:schemeClr val="tx1"/>
                            </a:solidFill>
                            <a:latin typeface="Cambria Math" panose="02040503050406030204" pitchFamily="18" charset="0"/>
                          </a:rPr>
                        </m:ctrlPr>
                      </m:dPr>
                      <m:e>
                        <m:sSub>
                          <m:sSubPr>
                            <m:ctrlPr>
                              <a:rPr lang="de-DE" sz="1600" i="1">
                                <a:solidFill>
                                  <a:schemeClr val="tx1"/>
                                </a:solidFill>
                                <a:latin typeface="Cambria Math" panose="02040503050406030204" pitchFamily="18" charset="0"/>
                              </a:rPr>
                            </m:ctrlPr>
                          </m:sSubPr>
                          <m:e>
                            <m:r>
                              <a:rPr lang="de-DE" sz="1600" i="1">
                                <a:solidFill>
                                  <a:schemeClr val="tx1"/>
                                </a:solidFill>
                                <a:latin typeface="Cambria Math" panose="02040503050406030204" pitchFamily="18" charset="0"/>
                              </a:rPr>
                              <m:t>𝑛</m:t>
                            </m:r>
                          </m:e>
                          <m:sub>
                            <m:r>
                              <a:rPr lang="de-DE" sz="1600" i="1">
                                <a:solidFill>
                                  <a:schemeClr val="tx1"/>
                                </a:solidFill>
                                <a:latin typeface="Cambria Math" panose="02040503050406030204" pitchFamily="18" charset="0"/>
                              </a:rPr>
                              <m:t>𝑦</m:t>
                            </m:r>
                          </m:sub>
                        </m:sSub>
                        <m:r>
                          <a:rPr lang="de-DE" sz="1600" i="1">
                            <a:solidFill>
                              <a:schemeClr val="tx1"/>
                            </a:solidFill>
                            <a:latin typeface="Cambria Math" panose="02040503050406030204" pitchFamily="18" charset="0"/>
                          </a:rPr>
                          <m:t>+</m:t>
                        </m:r>
                        <m:sSubSup>
                          <m:sSubSupPr>
                            <m:ctrlPr>
                              <a:rPr lang="de-DE" sz="1600" i="1">
                                <a:solidFill>
                                  <a:schemeClr val="tx1"/>
                                </a:solidFill>
                                <a:latin typeface="Cambria Math" panose="02040503050406030204" pitchFamily="18" charset="0"/>
                              </a:rPr>
                            </m:ctrlPr>
                          </m:sSubSupPr>
                          <m:e>
                            <m:sSub>
                              <m:sSubPr>
                                <m:ctrlPr>
                                  <a:rPr lang="de-DE" sz="1600" i="1">
                                    <a:solidFill>
                                      <a:schemeClr val="tx1"/>
                                    </a:solidFill>
                                    <a:latin typeface="Cambria Math" panose="02040503050406030204" pitchFamily="18" charset="0"/>
                                  </a:rPr>
                                </m:ctrlPr>
                              </m:sSubPr>
                              <m:e>
                                <m:r>
                                  <a:rPr lang="de-DE" sz="1600" i="1">
                                    <a:solidFill>
                                      <a:schemeClr val="tx1"/>
                                    </a:solidFill>
                                    <a:latin typeface="Cambria Math" panose="02040503050406030204" pitchFamily="18" charset="0"/>
                                  </a:rPr>
                                  <m:t>𝜎</m:t>
                                </m:r>
                              </m:e>
                              <m:sub>
                                <m:r>
                                  <a:rPr lang="de-DE" sz="1600" i="1">
                                    <a:solidFill>
                                      <a:schemeClr val="tx1"/>
                                    </a:solidFill>
                                    <a:latin typeface="Cambria Math" panose="02040503050406030204" pitchFamily="18" charset="0"/>
                                  </a:rPr>
                                  <m:t>𝐹𝐶𝐷</m:t>
                                </m:r>
                              </m:sub>
                            </m:sSub>
                            <m:r>
                              <a:rPr lang="de-DE" sz="1600" i="1">
                                <a:solidFill>
                                  <a:schemeClr val="tx1"/>
                                </a:solidFill>
                                <a:latin typeface="Cambria Math" panose="02040503050406030204" pitchFamily="18" charset="0"/>
                              </a:rPr>
                              <m:t>𝑛</m:t>
                            </m:r>
                          </m:e>
                          <m:sub>
                            <m:r>
                              <a:rPr lang="de-DE" sz="1600" i="1">
                                <a:solidFill>
                                  <a:schemeClr val="tx1"/>
                                </a:solidFill>
                                <a:latin typeface="Cambria Math" panose="02040503050406030204" pitchFamily="18" charset="0"/>
                              </a:rPr>
                              <m:t>𝑦</m:t>
                            </m:r>
                          </m:sub>
                          <m:sup>
                            <m:r>
                              <a:rPr lang="de-DE" sz="1600" i="1">
                                <a:solidFill>
                                  <a:schemeClr val="tx1"/>
                                </a:solidFill>
                                <a:latin typeface="Cambria Math" panose="02040503050406030204" pitchFamily="18" charset="0"/>
                              </a:rPr>
                              <m:t>0.8</m:t>
                            </m:r>
                          </m:sup>
                        </m:sSubSup>
                        <m:r>
                          <a:rPr lang="de-DE" sz="1600" i="1">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i="1">
                                <a:solidFill>
                                  <a:schemeClr val="tx1"/>
                                </a:solidFill>
                                <a:latin typeface="Cambria Math" panose="02040503050406030204" pitchFamily="18" charset="0"/>
                              </a:rPr>
                              <m:t>𝑛</m:t>
                            </m:r>
                          </m:e>
                          <m:sub>
                            <m:r>
                              <a:rPr lang="de-DE" sz="1600" i="1">
                                <a:solidFill>
                                  <a:schemeClr val="tx1"/>
                                </a:solidFill>
                                <a:latin typeface="Cambria Math" panose="02040503050406030204" pitchFamily="18" charset="0"/>
                              </a:rPr>
                              <m:t>𝑧</m:t>
                            </m:r>
                          </m:sub>
                        </m:sSub>
                        <m:r>
                          <a:rPr lang="de-DE" sz="1600" i="1">
                            <a:solidFill>
                              <a:schemeClr val="tx1"/>
                            </a:solidFill>
                            <a:latin typeface="Cambria Math" panose="02040503050406030204" pitchFamily="18" charset="0"/>
                          </a:rPr>
                          <m:t>+</m:t>
                        </m:r>
                        <m:sSubSup>
                          <m:sSubSupPr>
                            <m:ctrlPr>
                              <a:rPr lang="de-DE" sz="1600" i="1">
                                <a:solidFill>
                                  <a:schemeClr val="tx1"/>
                                </a:solidFill>
                                <a:latin typeface="Cambria Math" panose="02040503050406030204" pitchFamily="18" charset="0"/>
                              </a:rPr>
                            </m:ctrlPr>
                          </m:sSubSupPr>
                          <m:e>
                            <m:sSub>
                              <m:sSubPr>
                                <m:ctrlPr>
                                  <a:rPr lang="de-DE" sz="1600" i="1">
                                    <a:solidFill>
                                      <a:schemeClr val="tx1"/>
                                    </a:solidFill>
                                    <a:latin typeface="Cambria Math" panose="02040503050406030204" pitchFamily="18" charset="0"/>
                                  </a:rPr>
                                </m:ctrlPr>
                              </m:sSubPr>
                              <m:e>
                                <m:r>
                                  <a:rPr lang="de-DE" sz="1600" i="1">
                                    <a:solidFill>
                                      <a:schemeClr val="tx1"/>
                                    </a:solidFill>
                                    <a:latin typeface="Cambria Math" panose="02040503050406030204" pitchFamily="18" charset="0"/>
                                  </a:rPr>
                                  <m:t>𝜎</m:t>
                                </m:r>
                              </m:e>
                              <m:sub>
                                <m:r>
                                  <a:rPr lang="de-DE" sz="1600" i="1">
                                    <a:solidFill>
                                      <a:schemeClr val="tx1"/>
                                    </a:solidFill>
                                    <a:latin typeface="Cambria Math" panose="02040503050406030204" pitchFamily="18" charset="0"/>
                                  </a:rPr>
                                  <m:t>𝐹𝐶𝐷</m:t>
                                </m:r>
                              </m:sub>
                            </m:sSub>
                            <m:r>
                              <a:rPr lang="de-DE" sz="1600" i="1">
                                <a:solidFill>
                                  <a:schemeClr val="tx1"/>
                                </a:solidFill>
                                <a:latin typeface="Cambria Math" panose="02040503050406030204" pitchFamily="18" charset="0"/>
                              </a:rPr>
                              <m:t>𝑛</m:t>
                            </m:r>
                          </m:e>
                          <m:sub>
                            <m:r>
                              <a:rPr lang="de-DE" sz="1600" i="1">
                                <a:solidFill>
                                  <a:schemeClr val="tx1"/>
                                </a:solidFill>
                                <a:latin typeface="Cambria Math" panose="02040503050406030204" pitchFamily="18" charset="0"/>
                              </a:rPr>
                              <m:t>𝑧</m:t>
                            </m:r>
                          </m:sub>
                          <m:sup>
                            <m:r>
                              <a:rPr lang="de-DE" sz="1600" i="1">
                                <a:solidFill>
                                  <a:schemeClr val="tx1"/>
                                </a:solidFill>
                                <a:latin typeface="Cambria Math" panose="02040503050406030204" pitchFamily="18" charset="0"/>
                              </a:rPr>
                              <m:t>0.8</m:t>
                            </m:r>
                          </m:sup>
                        </m:sSubSup>
                      </m:e>
                    </m:d>
                    <m:r>
                      <a:rPr lang="de-DE" sz="1600" i="1">
                        <a:solidFill>
                          <a:schemeClr val="tx1"/>
                        </a:solidFill>
                        <a:latin typeface="Cambria Math" panose="02040503050406030204" pitchFamily="18" charset="0"/>
                      </a:rPr>
                      <m:t>−</m:t>
                    </m:r>
                    <m:rad>
                      <m:radPr>
                        <m:degHide m:val="on"/>
                        <m:ctrlPr>
                          <a:rPr lang="de-DE" sz="1600" i="1">
                            <a:solidFill>
                              <a:schemeClr val="tx1"/>
                            </a:solidFill>
                            <a:latin typeface="Cambria Math" panose="02040503050406030204" pitchFamily="18" charset="0"/>
                          </a:rPr>
                        </m:ctrlPr>
                      </m:radPr>
                      <m:deg/>
                      <m:e>
                        <m:sSup>
                          <m:sSupPr>
                            <m:ctrlPr>
                              <a:rPr lang="de-DE" sz="1600" i="1">
                                <a:solidFill>
                                  <a:schemeClr val="tx1"/>
                                </a:solidFill>
                                <a:latin typeface="Cambria Math" panose="02040503050406030204" pitchFamily="18" charset="0"/>
                              </a:rPr>
                            </m:ctrlPr>
                          </m:sSupPr>
                          <m:e>
                            <m:r>
                              <a:rPr lang="de-DE" sz="1600" i="1">
                                <a:solidFill>
                                  <a:schemeClr val="tx1"/>
                                </a:solidFill>
                                <a:latin typeface="Cambria Math" panose="02040503050406030204" pitchFamily="18" charset="0"/>
                              </a:rPr>
                              <m:t>𝑘</m:t>
                            </m:r>
                          </m:e>
                          <m:sup>
                            <m:r>
                              <a:rPr lang="de-DE" sz="1600" i="1">
                                <a:solidFill>
                                  <a:schemeClr val="tx1"/>
                                </a:solidFill>
                                <a:latin typeface="Cambria Math" panose="02040503050406030204" pitchFamily="18" charset="0"/>
                              </a:rPr>
                              <m:t>′</m:t>
                            </m:r>
                          </m:sup>
                        </m:sSup>
                      </m:e>
                    </m:rad>
                    <m:acc>
                      <m:accPr>
                        <m:chr m:val="̃"/>
                        <m:ctrlPr>
                          <a:rPr lang="de-DE" sz="1600" b="0" i="1" smtClean="0">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𝑢</m:t>
                        </m:r>
                      </m:e>
                    </m:acc>
                  </m:oMath>
                </a14:m>
                <a:r>
                  <a:rPr lang="en-US" sz="1600" dirty="0">
                    <a:solidFill>
                      <a:srgbClr val="19375B"/>
                    </a:solidFill>
                  </a:rPr>
                  <a:t>, which corresponds to the steady state of a single resonator.</a:t>
                </a:r>
              </a:p>
              <a:p>
                <a:pPr lvl="1"/>
                <a:r>
                  <a:rPr lang="en-US" sz="1600" dirty="0">
                    <a:solidFill>
                      <a:srgbClr val="19375B"/>
                    </a:solidFill>
                  </a:rPr>
                  <a:t>The idea is to ensure that s mode lies in the bistable range while </a:t>
                </a:r>
                <a14:m>
                  <m:oMath xmlns:m="http://schemas.openxmlformats.org/officeDocument/2006/math">
                    <m:acc>
                      <m:accPr>
                        <m:chr m:val="̃"/>
                        <m:ctrlPr>
                          <a:rPr lang="de-DE" sz="1600" i="1" smtClean="0">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𝑠</m:t>
                        </m:r>
                      </m:e>
                    </m:acc>
                  </m:oMath>
                </a14:m>
                <a:r>
                  <a:rPr lang="en-US" sz="1600" dirty="0">
                    <a:solidFill>
                      <a:srgbClr val="19375B"/>
                    </a:solidFill>
                  </a:rPr>
                  <a:t> mode does not, which can be achieved by selecting the parameters accordingly.  </a:t>
                </a:r>
                <a:endParaRPr lang="de-DE" sz="1600" b="0" i="1" dirty="0">
                  <a:solidFill>
                    <a:schemeClr val="tx1"/>
                  </a:solidFill>
                  <a:latin typeface="Cambria Math" panose="02040503050406030204" pitchFamily="18" charset="0"/>
                </a:endParaRPr>
              </a:p>
              <a:p>
                <a14:m>
                  <m:oMath xmlns:m="http://schemas.openxmlformats.org/officeDocument/2006/math">
                    <m:f>
                      <m:fPr>
                        <m:ctrlPr>
                          <a:rPr lang="de-DE" sz="2000" b="0" i="1" dirty="0" smtClean="0">
                            <a:solidFill>
                              <a:schemeClr val="tx1"/>
                            </a:solidFill>
                            <a:latin typeface="Cambria Math" panose="02040503050406030204" pitchFamily="18" charset="0"/>
                          </a:rPr>
                        </m:ctrlPr>
                      </m:fPr>
                      <m:num>
                        <m:r>
                          <a:rPr lang="de-DE" sz="2000" b="0" i="1" dirty="0">
                            <a:solidFill>
                              <a:schemeClr val="tx1"/>
                            </a:solidFill>
                            <a:latin typeface="Cambria Math" panose="02040503050406030204" pitchFamily="18" charset="0"/>
                          </a:rPr>
                          <m:t>𝜕</m:t>
                        </m:r>
                        <m:sSub>
                          <m:sSubPr>
                            <m:ctrlPr>
                              <a:rPr lang="de-DE" sz="2000" b="0" i="1" dirty="0" smtClean="0">
                                <a:solidFill>
                                  <a:schemeClr val="tx1"/>
                                </a:solidFill>
                                <a:latin typeface="Cambria Math" panose="02040503050406030204" pitchFamily="18" charset="0"/>
                              </a:rPr>
                            </m:ctrlPr>
                          </m:sSubPr>
                          <m:e>
                            <m:r>
                              <a:rPr lang="de-DE" sz="2000" b="0" i="1" dirty="0">
                                <a:solidFill>
                                  <a:schemeClr val="tx1"/>
                                </a:solidFill>
                                <a:latin typeface="Cambria Math" panose="02040503050406030204" pitchFamily="18" charset="0"/>
                              </a:rPr>
                              <m:t>𝑛</m:t>
                            </m:r>
                          </m:e>
                          <m:sub>
                            <m:r>
                              <a:rPr lang="de-DE" sz="2000" b="0" i="1" dirty="0" smtClean="0">
                                <a:solidFill>
                                  <a:schemeClr val="tx1"/>
                                </a:solidFill>
                                <a:latin typeface="Cambria Math" panose="02040503050406030204" pitchFamily="18" charset="0"/>
                              </a:rPr>
                              <m:t>𝑧</m:t>
                            </m:r>
                          </m:sub>
                        </m:sSub>
                      </m:num>
                      <m:den>
                        <m:r>
                          <a:rPr lang="de-DE" sz="2000" b="0" i="1" dirty="0">
                            <a:solidFill>
                              <a:schemeClr val="tx1"/>
                            </a:solidFill>
                            <a:latin typeface="Cambria Math" panose="02040503050406030204" pitchFamily="18" charset="0"/>
                          </a:rPr>
                          <m:t>𝜕</m:t>
                        </m:r>
                        <m:r>
                          <a:rPr lang="de-DE" sz="2000" b="0" i="1" dirty="0">
                            <a:solidFill>
                              <a:schemeClr val="tx1"/>
                            </a:solidFill>
                            <a:latin typeface="Cambria Math" panose="02040503050406030204" pitchFamily="18" charset="0"/>
                          </a:rPr>
                          <m:t>𝑡</m:t>
                        </m:r>
                      </m:den>
                    </m:f>
                    <m:r>
                      <a:rPr lang="de-DE" sz="2000" b="0" i="1" dirty="0" smtClean="0">
                        <a:solidFill>
                          <a:schemeClr val="tx1"/>
                        </a:solidFill>
                        <a:latin typeface="Cambria Math" panose="02040503050406030204" pitchFamily="18" charset="0"/>
                      </a:rPr>
                      <m:t> </m:t>
                    </m:r>
                    <m:r>
                      <a:rPr lang="de-DE" sz="2000" b="0" i="1" dirty="0">
                        <a:solidFill>
                          <a:schemeClr val="tx1"/>
                        </a:solidFill>
                        <a:latin typeface="Cambria Math" panose="02040503050406030204" pitchFamily="18" charset="0"/>
                      </a:rPr>
                      <m:t>=</m:t>
                    </m:r>
                    <m:sSup>
                      <m:sSupPr>
                        <m:ctrlPr>
                          <a:rPr lang="de-DE" sz="2000" i="1" dirty="0">
                            <a:solidFill>
                              <a:schemeClr val="tx1"/>
                            </a:solidFill>
                            <a:latin typeface="Cambria Math" panose="02040503050406030204" pitchFamily="18" charset="0"/>
                          </a:rPr>
                        </m:ctrlPr>
                      </m:sSupPr>
                      <m:e>
                        <m:d>
                          <m:dPr>
                            <m:begChr m:val="|"/>
                            <m:endChr m:val="|"/>
                            <m:ctrlPr>
                              <a:rPr lang="de-DE" sz="2000" i="1" dirty="0">
                                <a:solidFill>
                                  <a:schemeClr val="tx1"/>
                                </a:solidFill>
                                <a:latin typeface="Cambria Math" panose="02040503050406030204" pitchFamily="18" charset="0"/>
                              </a:rPr>
                            </m:ctrlPr>
                          </m:dPr>
                          <m:e>
                            <m:r>
                              <a:rPr lang="de-DE" sz="2000" i="1" dirty="0">
                                <a:solidFill>
                                  <a:schemeClr val="tx1"/>
                                </a:solidFill>
                                <a:latin typeface="Cambria Math" panose="02040503050406030204" pitchFamily="18" charset="0"/>
                              </a:rPr>
                              <m:t>𝑧</m:t>
                            </m:r>
                          </m:e>
                        </m:d>
                      </m:e>
                      <m:sup>
                        <m:r>
                          <a:rPr lang="de-DE" sz="2000" i="1" dirty="0">
                            <a:solidFill>
                              <a:schemeClr val="tx1"/>
                            </a:solidFill>
                            <a:latin typeface="Cambria Math" panose="02040503050406030204" pitchFamily="18" charset="0"/>
                          </a:rPr>
                          <m:t>4</m:t>
                        </m:r>
                      </m:sup>
                    </m:sSup>
                    <m:r>
                      <a:rPr lang="de-DE" sz="2000" i="1" dirty="0">
                        <a:solidFill>
                          <a:schemeClr val="tx1"/>
                        </a:solidFill>
                        <a:latin typeface="Cambria Math" panose="02040503050406030204" pitchFamily="18" charset="0"/>
                      </a:rPr>
                      <m:t>−</m:t>
                    </m:r>
                    <m:f>
                      <m:fPr>
                        <m:ctrlPr>
                          <a:rPr lang="de-DE" sz="2000" i="1" dirty="0">
                            <a:solidFill>
                              <a:schemeClr val="tx1"/>
                            </a:solidFill>
                            <a:latin typeface="Cambria Math" panose="02040503050406030204" pitchFamily="18" charset="0"/>
                          </a:rPr>
                        </m:ctrlPr>
                      </m:fPr>
                      <m:num>
                        <m:sSub>
                          <m:sSubPr>
                            <m:ctrlPr>
                              <a:rPr lang="de-DE" sz="2000" b="0" i="1" dirty="0" smtClean="0">
                                <a:solidFill>
                                  <a:schemeClr val="tx1"/>
                                </a:solidFill>
                                <a:latin typeface="Cambria Math" panose="02040503050406030204" pitchFamily="18" charset="0"/>
                              </a:rPr>
                            </m:ctrlPr>
                          </m:sSubPr>
                          <m:e>
                            <m:r>
                              <a:rPr lang="de-DE" sz="2000" i="1" dirty="0">
                                <a:solidFill>
                                  <a:schemeClr val="tx1"/>
                                </a:solidFill>
                                <a:latin typeface="Cambria Math" panose="02040503050406030204" pitchFamily="18" charset="0"/>
                              </a:rPr>
                              <m:t>𝑛</m:t>
                            </m:r>
                          </m:e>
                          <m:sub>
                            <m:r>
                              <a:rPr lang="de-DE" sz="2000" b="0" i="1" dirty="0" smtClean="0">
                                <a:solidFill>
                                  <a:schemeClr val="tx1"/>
                                </a:solidFill>
                                <a:latin typeface="Cambria Math" panose="02040503050406030204" pitchFamily="18" charset="0"/>
                              </a:rPr>
                              <m:t>𝑧</m:t>
                            </m:r>
                          </m:sub>
                        </m:sSub>
                      </m:num>
                      <m:den>
                        <m:r>
                          <a:rPr lang="de-DE" sz="2000" i="1" dirty="0">
                            <a:solidFill>
                              <a:schemeClr val="tx1"/>
                            </a:solidFill>
                            <a:latin typeface="Cambria Math" panose="02040503050406030204" pitchFamily="18" charset="0"/>
                          </a:rPr>
                          <m:t>𝜏</m:t>
                        </m:r>
                      </m:den>
                    </m:f>
                    <m:r>
                      <a:rPr lang="de-DE" sz="2000" b="0" i="1" dirty="0" smtClean="0">
                        <a:solidFill>
                          <a:schemeClr val="tx1"/>
                        </a:solidFill>
                        <a:latin typeface="Cambria Math" panose="02040503050406030204" pitchFamily="18" charset="0"/>
                      </a:rPr>
                      <m:t>=</m:t>
                    </m:r>
                    <m:f>
                      <m:fPr>
                        <m:ctrlPr>
                          <a:rPr lang="de-DE" sz="2000" b="0" i="1" dirty="0" smtClean="0">
                            <a:solidFill>
                              <a:schemeClr val="tx1"/>
                            </a:solidFill>
                            <a:latin typeface="Cambria Math" panose="02040503050406030204" pitchFamily="18" charset="0"/>
                          </a:rPr>
                        </m:ctrlPr>
                      </m:fPr>
                      <m:num>
                        <m:sSup>
                          <m:sSupPr>
                            <m:ctrlPr>
                              <a:rPr lang="de-DE" sz="2000" b="0" i="1" dirty="0" smtClean="0">
                                <a:solidFill>
                                  <a:schemeClr val="tx1"/>
                                </a:solidFill>
                                <a:latin typeface="Cambria Math" panose="02040503050406030204" pitchFamily="18" charset="0"/>
                              </a:rPr>
                            </m:ctrlPr>
                          </m:sSupPr>
                          <m:e>
                            <m:d>
                              <m:dPr>
                                <m:begChr m:val="|"/>
                                <m:endChr m:val="|"/>
                                <m:ctrlPr>
                                  <a:rPr lang="de-DE" sz="2000" b="0" i="1" dirty="0" smtClean="0">
                                    <a:solidFill>
                                      <a:schemeClr val="tx1"/>
                                    </a:solidFill>
                                    <a:latin typeface="Cambria Math" panose="02040503050406030204" pitchFamily="18" charset="0"/>
                                  </a:rPr>
                                </m:ctrlPr>
                              </m:dPr>
                              <m:e>
                                <m:acc>
                                  <m:accPr>
                                    <m:chr m:val="̃"/>
                                    <m:ctrlPr>
                                      <a:rPr lang="de-DE" sz="2000" b="0" i="1" dirty="0" smtClean="0">
                                        <a:solidFill>
                                          <a:schemeClr val="tx1"/>
                                        </a:solidFill>
                                        <a:latin typeface="Cambria Math" panose="02040503050406030204" pitchFamily="18" charset="0"/>
                                      </a:rPr>
                                    </m:ctrlPr>
                                  </m:accPr>
                                  <m:e>
                                    <m:r>
                                      <a:rPr lang="de-DE" sz="2000" b="0" i="1" dirty="0" smtClean="0">
                                        <a:solidFill>
                                          <a:schemeClr val="tx1"/>
                                        </a:solidFill>
                                        <a:latin typeface="Cambria Math" panose="02040503050406030204" pitchFamily="18" charset="0"/>
                                      </a:rPr>
                                      <m:t>𝑠</m:t>
                                    </m:r>
                                  </m:e>
                                </m:acc>
                                <m:r>
                                  <a:rPr lang="de-DE" sz="2000" b="0" i="1" dirty="0" smtClean="0">
                                    <a:solidFill>
                                      <a:schemeClr val="tx1"/>
                                    </a:solidFill>
                                    <a:latin typeface="Cambria Math" panose="02040503050406030204" pitchFamily="18" charset="0"/>
                                  </a:rPr>
                                  <m:t>𝑖</m:t>
                                </m:r>
                                <m:r>
                                  <a:rPr lang="de-DE" sz="2000" b="0" i="1" dirty="0" smtClean="0">
                                    <a:solidFill>
                                      <a:schemeClr val="tx1"/>
                                    </a:solidFill>
                                    <a:latin typeface="Cambria Math" panose="02040503050406030204" pitchFamily="18" charset="0"/>
                                  </a:rPr>
                                  <m:t>+</m:t>
                                </m:r>
                                <m:r>
                                  <a:rPr lang="de-DE" sz="2000" b="0" i="1" dirty="0" smtClean="0">
                                    <a:solidFill>
                                      <a:schemeClr val="tx1"/>
                                    </a:solidFill>
                                    <a:latin typeface="Cambria Math" panose="02040503050406030204" pitchFamily="18" charset="0"/>
                                  </a:rPr>
                                  <m:t>𝑠</m:t>
                                </m:r>
                              </m:e>
                            </m:d>
                          </m:e>
                          <m:sup>
                            <m:r>
                              <a:rPr lang="de-DE" sz="2000" b="0" i="1" dirty="0" smtClean="0">
                                <a:solidFill>
                                  <a:schemeClr val="tx1"/>
                                </a:solidFill>
                                <a:latin typeface="Cambria Math" panose="02040503050406030204" pitchFamily="18" charset="0"/>
                              </a:rPr>
                              <m:t>4</m:t>
                            </m:r>
                          </m:sup>
                        </m:sSup>
                      </m:num>
                      <m:den>
                        <m:r>
                          <a:rPr lang="de-DE" sz="2000" b="0" i="1" dirty="0" smtClean="0">
                            <a:solidFill>
                              <a:schemeClr val="tx1"/>
                            </a:solidFill>
                            <a:latin typeface="Cambria Math" panose="02040503050406030204" pitchFamily="18" charset="0"/>
                          </a:rPr>
                          <m:t>4</m:t>
                        </m:r>
                      </m:den>
                    </m:f>
                    <m:r>
                      <a:rPr lang="de-DE" sz="2000" b="0" i="1" dirty="0" smtClean="0">
                        <a:solidFill>
                          <a:schemeClr val="tx1"/>
                        </a:solidFill>
                        <a:latin typeface="Cambria Math" panose="02040503050406030204" pitchFamily="18" charset="0"/>
                      </a:rPr>
                      <m:t>−</m:t>
                    </m:r>
                    <m:f>
                      <m:fPr>
                        <m:ctrlPr>
                          <a:rPr lang="de-DE" sz="2000" b="0" i="1" dirty="0" smtClean="0">
                            <a:solidFill>
                              <a:schemeClr val="tx1"/>
                            </a:solidFill>
                            <a:latin typeface="Cambria Math" panose="02040503050406030204" pitchFamily="18" charset="0"/>
                          </a:rPr>
                        </m:ctrlPr>
                      </m:fPr>
                      <m:num>
                        <m:sSub>
                          <m:sSubPr>
                            <m:ctrlPr>
                              <a:rPr lang="de-DE" sz="2000" b="0" i="1" dirty="0" smtClean="0">
                                <a:solidFill>
                                  <a:schemeClr val="tx1"/>
                                </a:solidFill>
                                <a:latin typeface="Cambria Math" panose="02040503050406030204" pitchFamily="18" charset="0"/>
                              </a:rPr>
                            </m:ctrlPr>
                          </m:sSubPr>
                          <m:e>
                            <m:r>
                              <a:rPr lang="de-DE" sz="2000" b="0" i="1" dirty="0" smtClean="0">
                                <a:solidFill>
                                  <a:schemeClr val="tx1"/>
                                </a:solidFill>
                                <a:latin typeface="Cambria Math" panose="02040503050406030204" pitchFamily="18" charset="0"/>
                              </a:rPr>
                              <m:t>𝑛</m:t>
                            </m:r>
                          </m:e>
                          <m:sub>
                            <m:r>
                              <a:rPr lang="de-DE" sz="2000" b="0" i="1" dirty="0" smtClean="0">
                                <a:solidFill>
                                  <a:schemeClr val="tx1"/>
                                </a:solidFill>
                                <a:latin typeface="Cambria Math" panose="02040503050406030204" pitchFamily="18" charset="0"/>
                              </a:rPr>
                              <m:t>𝑧</m:t>
                            </m:r>
                          </m:sub>
                        </m:sSub>
                      </m:num>
                      <m:den>
                        <m:r>
                          <a:rPr lang="de-DE" sz="2000" b="0" i="1" dirty="0" smtClean="0">
                            <a:solidFill>
                              <a:schemeClr val="tx1"/>
                            </a:solidFill>
                            <a:latin typeface="Cambria Math" panose="02040503050406030204" pitchFamily="18" charset="0"/>
                          </a:rPr>
                          <m:t>𝜏</m:t>
                        </m:r>
                      </m:den>
                    </m:f>
                  </m:oMath>
                </a14:m>
                <a:endParaRPr lang="de-DE" sz="2000" i="1" dirty="0">
                  <a:solidFill>
                    <a:schemeClr val="tx1"/>
                  </a:solidFill>
                  <a:latin typeface="Cambria Math" panose="02040503050406030204" pitchFamily="18" charset="0"/>
                </a:endParaRPr>
              </a:p>
              <a:p>
                <a14:m>
                  <m:oMath xmlns:m="http://schemas.openxmlformats.org/officeDocument/2006/math">
                    <m:f>
                      <m:fPr>
                        <m:ctrlPr>
                          <a:rPr lang="de-DE" sz="2000" i="1" dirty="0">
                            <a:solidFill>
                              <a:schemeClr val="tx1"/>
                            </a:solidFill>
                            <a:latin typeface="Cambria Math" panose="02040503050406030204" pitchFamily="18" charset="0"/>
                          </a:rPr>
                        </m:ctrlPr>
                      </m:fPr>
                      <m:num>
                        <m:r>
                          <a:rPr lang="de-DE" sz="2000" i="1" dirty="0">
                            <a:solidFill>
                              <a:schemeClr val="tx1"/>
                            </a:solidFill>
                            <a:latin typeface="Cambria Math" panose="02040503050406030204" pitchFamily="18" charset="0"/>
                          </a:rPr>
                          <m:t>𝜕</m:t>
                        </m:r>
                        <m:sSub>
                          <m:sSubPr>
                            <m:ctrlPr>
                              <a:rPr lang="de-DE" sz="2000" i="1" dirty="0">
                                <a:solidFill>
                                  <a:schemeClr val="tx1"/>
                                </a:solidFill>
                                <a:latin typeface="Cambria Math" panose="02040503050406030204" pitchFamily="18" charset="0"/>
                              </a:rPr>
                            </m:ctrlPr>
                          </m:sSubPr>
                          <m:e>
                            <m:r>
                              <a:rPr lang="de-DE" sz="2000" i="1" dirty="0">
                                <a:solidFill>
                                  <a:schemeClr val="tx1"/>
                                </a:solidFill>
                                <a:latin typeface="Cambria Math" panose="02040503050406030204" pitchFamily="18" charset="0"/>
                              </a:rPr>
                              <m:t>𝑛</m:t>
                            </m:r>
                          </m:e>
                          <m:sub>
                            <m:r>
                              <a:rPr lang="de-DE" sz="2000" i="1" dirty="0">
                                <a:solidFill>
                                  <a:schemeClr val="tx1"/>
                                </a:solidFill>
                                <a:latin typeface="Cambria Math" panose="02040503050406030204" pitchFamily="18" charset="0"/>
                              </a:rPr>
                              <m:t>𝑦</m:t>
                            </m:r>
                          </m:sub>
                        </m:sSub>
                      </m:num>
                      <m:den>
                        <m:r>
                          <a:rPr lang="de-DE" sz="2000" i="1" dirty="0">
                            <a:solidFill>
                              <a:schemeClr val="tx1"/>
                            </a:solidFill>
                            <a:latin typeface="Cambria Math" panose="02040503050406030204" pitchFamily="18" charset="0"/>
                          </a:rPr>
                          <m:t>𝜕</m:t>
                        </m:r>
                        <m:r>
                          <a:rPr lang="de-DE" sz="2000" i="1" dirty="0">
                            <a:solidFill>
                              <a:schemeClr val="tx1"/>
                            </a:solidFill>
                            <a:latin typeface="Cambria Math" panose="02040503050406030204" pitchFamily="18" charset="0"/>
                          </a:rPr>
                          <m:t>𝑡</m:t>
                        </m:r>
                      </m:den>
                    </m:f>
                    <m:r>
                      <a:rPr lang="de-DE" sz="2000" i="1" dirty="0">
                        <a:solidFill>
                          <a:schemeClr val="tx1"/>
                        </a:solidFill>
                        <a:latin typeface="Cambria Math" panose="02040503050406030204" pitchFamily="18" charset="0"/>
                      </a:rPr>
                      <m:t>=</m:t>
                    </m:r>
                    <m:sSup>
                      <m:sSupPr>
                        <m:ctrlPr>
                          <a:rPr lang="de-DE" sz="2000" i="1" dirty="0">
                            <a:solidFill>
                              <a:schemeClr val="tx1"/>
                            </a:solidFill>
                            <a:latin typeface="Cambria Math" panose="02040503050406030204" pitchFamily="18" charset="0"/>
                          </a:rPr>
                        </m:ctrlPr>
                      </m:sSupPr>
                      <m:e>
                        <m:d>
                          <m:dPr>
                            <m:begChr m:val="|"/>
                            <m:endChr m:val="|"/>
                            <m:ctrlPr>
                              <a:rPr lang="de-DE" sz="2000" i="1" dirty="0">
                                <a:solidFill>
                                  <a:schemeClr val="tx1"/>
                                </a:solidFill>
                                <a:latin typeface="Cambria Math" panose="02040503050406030204" pitchFamily="18" charset="0"/>
                              </a:rPr>
                            </m:ctrlPr>
                          </m:dPr>
                          <m:e>
                            <m:r>
                              <a:rPr lang="de-DE" sz="2000" i="1" dirty="0">
                                <a:solidFill>
                                  <a:schemeClr val="tx1"/>
                                </a:solidFill>
                                <a:latin typeface="Cambria Math" panose="02040503050406030204" pitchFamily="18" charset="0"/>
                              </a:rPr>
                              <m:t>𝑦</m:t>
                            </m:r>
                          </m:e>
                        </m:d>
                      </m:e>
                      <m:sup>
                        <m:r>
                          <a:rPr lang="de-DE" sz="2000" i="1" dirty="0">
                            <a:solidFill>
                              <a:schemeClr val="tx1"/>
                            </a:solidFill>
                            <a:latin typeface="Cambria Math" panose="02040503050406030204" pitchFamily="18" charset="0"/>
                          </a:rPr>
                          <m:t>4</m:t>
                        </m:r>
                      </m:sup>
                    </m:sSup>
                    <m:r>
                      <a:rPr lang="de-DE" sz="2000" i="1" dirty="0">
                        <a:solidFill>
                          <a:schemeClr val="tx1"/>
                        </a:solidFill>
                        <a:latin typeface="Cambria Math" panose="02040503050406030204" pitchFamily="18" charset="0"/>
                      </a:rPr>
                      <m:t>−</m:t>
                    </m:r>
                    <m:f>
                      <m:fPr>
                        <m:ctrlPr>
                          <a:rPr lang="de-DE" sz="2000" i="1" dirty="0">
                            <a:solidFill>
                              <a:schemeClr val="tx1"/>
                            </a:solidFill>
                            <a:latin typeface="Cambria Math" panose="02040503050406030204" pitchFamily="18" charset="0"/>
                          </a:rPr>
                        </m:ctrlPr>
                      </m:fPr>
                      <m:num>
                        <m:sSub>
                          <m:sSubPr>
                            <m:ctrlPr>
                              <a:rPr lang="de-DE" sz="2000" i="1" dirty="0">
                                <a:solidFill>
                                  <a:schemeClr val="tx1"/>
                                </a:solidFill>
                                <a:latin typeface="Cambria Math" panose="02040503050406030204" pitchFamily="18" charset="0"/>
                              </a:rPr>
                            </m:ctrlPr>
                          </m:sSubPr>
                          <m:e>
                            <m:r>
                              <a:rPr lang="de-DE" sz="2000" i="1" dirty="0">
                                <a:solidFill>
                                  <a:schemeClr val="tx1"/>
                                </a:solidFill>
                                <a:latin typeface="Cambria Math" panose="02040503050406030204" pitchFamily="18" charset="0"/>
                              </a:rPr>
                              <m:t>𝑛</m:t>
                            </m:r>
                          </m:e>
                          <m:sub>
                            <m:r>
                              <a:rPr lang="de-DE" sz="2000" i="1" dirty="0">
                                <a:solidFill>
                                  <a:schemeClr val="tx1"/>
                                </a:solidFill>
                                <a:latin typeface="Cambria Math" panose="02040503050406030204" pitchFamily="18" charset="0"/>
                              </a:rPr>
                              <m:t>𝑧</m:t>
                            </m:r>
                          </m:sub>
                        </m:sSub>
                      </m:num>
                      <m:den>
                        <m:r>
                          <a:rPr lang="de-DE" sz="2000" i="1" dirty="0">
                            <a:solidFill>
                              <a:schemeClr val="tx1"/>
                            </a:solidFill>
                            <a:latin typeface="Cambria Math" panose="02040503050406030204" pitchFamily="18" charset="0"/>
                          </a:rPr>
                          <m:t>𝜏</m:t>
                        </m:r>
                      </m:den>
                    </m:f>
                    <m:r>
                      <a:rPr lang="de-DE" sz="2000" b="0" i="1" dirty="0" smtClean="0">
                        <a:solidFill>
                          <a:schemeClr val="tx1"/>
                        </a:solidFill>
                        <a:latin typeface="Cambria Math" panose="02040503050406030204" pitchFamily="18" charset="0"/>
                      </a:rPr>
                      <m:t>=</m:t>
                    </m:r>
                    <m:f>
                      <m:fPr>
                        <m:ctrlPr>
                          <a:rPr lang="de-DE" sz="2000" i="1" dirty="0">
                            <a:solidFill>
                              <a:schemeClr val="tx1"/>
                            </a:solidFill>
                            <a:latin typeface="Cambria Math" panose="02040503050406030204" pitchFamily="18" charset="0"/>
                          </a:rPr>
                        </m:ctrlPr>
                      </m:fPr>
                      <m:num>
                        <m:sSup>
                          <m:sSupPr>
                            <m:ctrlPr>
                              <a:rPr lang="de-DE" sz="2000" i="1" dirty="0">
                                <a:solidFill>
                                  <a:schemeClr val="tx1"/>
                                </a:solidFill>
                                <a:latin typeface="Cambria Math" panose="02040503050406030204" pitchFamily="18" charset="0"/>
                              </a:rPr>
                            </m:ctrlPr>
                          </m:sSupPr>
                          <m:e>
                            <m:d>
                              <m:dPr>
                                <m:begChr m:val="|"/>
                                <m:endChr m:val="|"/>
                                <m:ctrlPr>
                                  <a:rPr lang="de-DE" sz="2000" i="1" dirty="0">
                                    <a:solidFill>
                                      <a:schemeClr val="tx1"/>
                                    </a:solidFill>
                                    <a:latin typeface="Cambria Math" panose="02040503050406030204" pitchFamily="18" charset="0"/>
                                  </a:rPr>
                                </m:ctrlPr>
                              </m:dPr>
                              <m:e>
                                <m:r>
                                  <a:rPr lang="de-DE" sz="2000" b="0" i="1" dirty="0" smtClean="0">
                                    <a:solidFill>
                                      <a:schemeClr val="tx1"/>
                                    </a:solidFill>
                                    <a:latin typeface="Cambria Math" panose="02040503050406030204" pitchFamily="18" charset="0"/>
                                  </a:rPr>
                                  <m:t>𝑠</m:t>
                                </m:r>
                                <m:r>
                                  <a:rPr lang="de-DE" sz="2000" i="1" dirty="0">
                                    <a:solidFill>
                                      <a:schemeClr val="tx1"/>
                                    </a:solidFill>
                                    <a:latin typeface="Cambria Math" panose="02040503050406030204" pitchFamily="18" charset="0"/>
                                  </a:rPr>
                                  <m:t>𝑖</m:t>
                                </m:r>
                                <m:r>
                                  <a:rPr lang="de-DE" sz="2000" i="1" dirty="0">
                                    <a:solidFill>
                                      <a:schemeClr val="tx1"/>
                                    </a:solidFill>
                                    <a:latin typeface="Cambria Math" panose="02040503050406030204" pitchFamily="18" charset="0"/>
                                  </a:rPr>
                                  <m:t>+</m:t>
                                </m:r>
                                <m:acc>
                                  <m:accPr>
                                    <m:chr m:val="̃"/>
                                    <m:ctrlPr>
                                      <a:rPr lang="de-DE" sz="2000" b="0" i="1" dirty="0" smtClean="0">
                                        <a:solidFill>
                                          <a:schemeClr val="tx1"/>
                                        </a:solidFill>
                                        <a:latin typeface="Cambria Math" panose="02040503050406030204" pitchFamily="18" charset="0"/>
                                      </a:rPr>
                                    </m:ctrlPr>
                                  </m:accPr>
                                  <m:e>
                                    <m:r>
                                      <a:rPr lang="de-DE" sz="2000" i="1" dirty="0">
                                        <a:solidFill>
                                          <a:schemeClr val="tx1"/>
                                        </a:solidFill>
                                        <a:latin typeface="Cambria Math" panose="02040503050406030204" pitchFamily="18" charset="0"/>
                                      </a:rPr>
                                      <m:t>𝑠</m:t>
                                    </m:r>
                                  </m:e>
                                </m:acc>
                              </m:e>
                            </m:d>
                          </m:e>
                          <m:sup>
                            <m:r>
                              <a:rPr lang="de-DE" sz="2000" i="1" dirty="0">
                                <a:solidFill>
                                  <a:schemeClr val="tx1"/>
                                </a:solidFill>
                                <a:latin typeface="Cambria Math" panose="02040503050406030204" pitchFamily="18" charset="0"/>
                              </a:rPr>
                              <m:t>4</m:t>
                            </m:r>
                          </m:sup>
                        </m:sSup>
                      </m:num>
                      <m:den>
                        <m:r>
                          <a:rPr lang="de-DE" sz="2000" i="1" dirty="0">
                            <a:solidFill>
                              <a:schemeClr val="tx1"/>
                            </a:solidFill>
                            <a:latin typeface="Cambria Math" panose="02040503050406030204" pitchFamily="18" charset="0"/>
                          </a:rPr>
                          <m:t>4</m:t>
                        </m:r>
                      </m:den>
                    </m:f>
                    <m:r>
                      <a:rPr lang="de-DE" sz="2000" i="1" dirty="0">
                        <a:solidFill>
                          <a:schemeClr val="tx1"/>
                        </a:solidFill>
                        <a:latin typeface="Cambria Math" panose="02040503050406030204" pitchFamily="18" charset="0"/>
                      </a:rPr>
                      <m:t>−</m:t>
                    </m:r>
                    <m:f>
                      <m:fPr>
                        <m:ctrlPr>
                          <a:rPr lang="de-DE" sz="2000" i="1" dirty="0">
                            <a:solidFill>
                              <a:schemeClr val="tx1"/>
                            </a:solidFill>
                            <a:latin typeface="Cambria Math" panose="02040503050406030204" pitchFamily="18" charset="0"/>
                          </a:rPr>
                        </m:ctrlPr>
                      </m:fPr>
                      <m:num>
                        <m:sSub>
                          <m:sSubPr>
                            <m:ctrlPr>
                              <a:rPr lang="de-DE" sz="2000" i="1" dirty="0">
                                <a:solidFill>
                                  <a:schemeClr val="tx1"/>
                                </a:solidFill>
                                <a:latin typeface="Cambria Math" panose="02040503050406030204" pitchFamily="18" charset="0"/>
                              </a:rPr>
                            </m:ctrlPr>
                          </m:sSubPr>
                          <m:e>
                            <m:r>
                              <a:rPr lang="de-DE" sz="2000" i="1" dirty="0">
                                <a:solidFill>
                                  <a:schemeClr val="tx1"/>
                                </a:solidFill>
                                <a:latin typeface="Cambria Math" panose="02040503050406030204" pitchFamily="18" charset="0"/>
                              </a:rPr>
                              <m:t>𝑛</m:t>
                            </m:r>
                          </m:e>
                          <m:sub>
                            <m:r>
                              <a:rPr lang="de-DE" sz="2000" b="0" i="1" dirty="0" smtClean="0">
                                <a:solidFill>
                                  <a:schemeClr val="tx1"/>
                                </a:solidFill>
                                <a:latin typeface="Cambria Math" panose="02040503050406030204" pitchFamily="18" charset="0"/>
                              </a:rPr>
                              <m:t>𝑦</m:t>
                            </m:r>
                          </m:sub>
                        </m:sSub>
                      </m:num>
                      <m:den>
                        <m:r>
                          <a:rPr lang="de-DE" sz="2000" i="1" dirty="0">
                            <a:solidFill>
                              <a:schemeClr val="tx1"/>
                            </a:solidFill>
                            <a:latin typeface="Cambria Math" panose="02040503050406030204" pitchFamily="18" charset="0"/>
                          </a:rPr>
                          <m:t>𝜏</m:t>
                        </m:r>
                      </m:den>
                    </m:f>
                  </m:oMath>
                </a14:m>
                <a:endParaRPr lang="de-DE" sz="2000" i="1" dirty="0">
                  <a:solidFill>
                    <a:schemeClr val="tx1"/>
                  </a:solidFill>
                  <a:latin typeface="Cambria Math" panose="02040503050406030204" pitchFamily="18" charset="0"/>
                </a:endParaRPr>
              </a:p>
              <a:p>
                <a:pPr marL="0" indent="0">
                  <a:buNone/>
                </a:pPr>
                <a:r>
                  <a:rPr lang="de-DE" altLang="zh-CN" sz="2000" kern="1200" dirty="0">
                    <a:solidFill>
                      <a:schemeClr val="tx1"/>
                    </a:solidFill>
                    <a:ea typeface="+mn-ea"/>
                    <a:cs typeface="+mn-cs"/>
                  </a:rPr>
                  <a:t>       (</a:t>
                </a:r>
                <a14:m>
                  <m:oMath xmlns:m="http://schemas.openxmlformats.org/officeDocument/2006/math">
                    <m:r>
                      <m:rPr>
                        <m:sty m:val="p"/>
                      </m:rPr>
                      <a:rPr lang="de-DE" altLang="zh-CN" sz="2000" b="0" i="0" kern="1200" smtClean="0">
                        <a:solidFill>
                          <a:schemeClr val="tx1"/>
                        </a:solidFill>
                        <a:latin typeface="Cambria Math" panose="02040503050406030204" pitchFamily="18" charset="0"/>
                        <a:ea typeface="+mn-ea"/>
                        <a:cs typeface="+mn-cs"/>
                      </a:rPr>
                      <m:t>with</m:t>
                    </m:r>
                    <m:r>
                      <a:rPr lang="de-DE" altLang="zh-CN" sz="2000" b="0" i="0" kern="1200" smtClean="0">
                        <a:solidFill>
                          <a:schemeClr val="tx1"/>
                        </a:solidFill>
                        <a:latin typeface="Cambria Math" panose="02040503050406030204" pitchFamily="18" charset="0"/>
                        <a:ea typeface="+mn-ea"/>
                        <a:cs typeface="+mn-cs"/>
                      </a:rPr>
                      <m:t> </m:t>
                    </m:r>
                    <m:r>
                      <a:rPr lang="de-DE" altLang="zh-CN" sz="2000" i="1" kern="1200">
                        <a:solidFill>
                          <a:schemeClr val="tx1"/>
                        </a:solidFill>
                        <a:latin typeface="Cambria Math" panose="02040503050406030204" pitchFamily="18" charset="0"/>
                        <a:ea typeface="+mn-ea"/>
                        <a:cs typeface="+mn-cs"/>
                      </a:rPr>
                      <m:t>𝑦</m:t>
                    </m:r>
                    <m:r>
                      <a:rPr lang="de-DE" altLang="zh-CN" sz="2000" i="1" kern="1200">
                        <a:solidFill>
                          <a:schemeClr val="tx1"/>
                        </a:solidFill>
                        <a:latin typeface="Cambria Math" panose="02040503050406030204" pitchFamily="18" charset="0"/>
                        <a:ea typeface="+mn-ea"/>
                        <a:cs typeface="+mn-cs"/>
                      </a:rPr>
                      <m:t>=</m:t>
                    </m:r>
                    <m:f>
                      <m:fPr>
                        <m:ctrlPr>
                          <a:rPr lang="de-DE" altLang="zh-CN" sz="2000" i="1" kern="1200">
                            <a:solidFill>
                              <a:schemeClr val="tx1"/>
                            </a:solidFill>
                            <a:latin typeface="Cambria Math" panose="02040503050406030204" pitchFamily="18" charset="0"/>
                            <a:ea typeface="+mn-ea"/>
                            <a:cs typeface="+mn-cs"/>
                          </a:rPr>
                        </m:ctrlPr>
                      </m:fPr>
                      <m:num>
                        <m:r>
                          <a:rPr lang="de-DE" altLang="zh-CN" sz="2000" i="1" kern="1200">
                            <a:solidFill>
                              <a:schemeClr val="tx1"/>
                            </a:solidFill>
                            <a:latin typeface="Cambria Math" panose="02040503050406030204" pitchFamily="18" charset="0"/>
                            <a:ea typeface="+mn-ea"/>
                            <a:cs typeface="+mn-cs"/>
                          </a:rPr>
                          <m:t>𝑠𝑖</m:t>
                        </m:r>
                        <m:r>
                          <a:rPr lang="de-DE" altLang="zh-CN" sz="2000" i="1" kern="1200">
                            <a:solidFill>
                              <a:schemeClr val="tx1"/>
                            </a:solidFill>
                            <a:latin typeface="Cambria Math" panose="02040503050406030204" pitchFamily="18" charset="0"/>
                            <a:ea typeface="+mn-ea"/>
                            <a:cs typeface="+mn-cs"/>
                          </a:rPr>
                          <m:t>+</m:t>
                        </m:r>
                        <m:acc>
                          <m:accPr>
                            <m:chr m:val="̃"/>
                            <m:ctrlPr>
                              <a:rPr lang="de-DE" altLang="zh-CN" sz="2000" i="1" kern="1200">
                                <a:solidFill>
                                  <a:schemeClr val="tx1"/>
                                </a:solidFill>
                                <a:latin typeface="Cambria Math" panose="02040503050406030204" pitchFamily="18" charset="0"/>
                                <a:ea typeface="+mn-ea"/>
                                <a:cs typeface="+mn-cs"/>
                              </a:rPr>
                            </m:ctrlPr>
                          </m:accPr>
                          <m:e>
                            <m:r>
                              <a:rPr lang="de-DE" altLang="zh-CN" sz="2000" i="1" kern="1200">
                                <a:solidFill>
                                  <a:schemeClr val="tx1"/>
                                </a:solidFill>
                                <a:latin typeface="Cambria Math" panose="02040503050406030204" pitchFamily="18" charset="0"/>
                                <a:ea typeface="+mn-ea"/>
                                <a:cs typeface="+mn-cs"/>
                              </a:rPr>
                              <m:t>𝑠</m:t>
                            </m:r>
                            <m:r>
                              <m:rPr>
                                <m:nor/>
                              </m:rPr>
                              <a:rPr lang="de-DE" sz="2000" i="1" kern="1200" dirty="0">
                                <a:solidFill>
                                  <a:schemeClr val="tx1"/>
                                </a:solidFill>
                                <a:latin typeface="Cambria Math" panose="02040503050406030204" pitchFamily="18" charset="0"/>
                                <a:ea typeface="+mn-ea"/>
                                <a:cs typeface="+mn-cs"/>
                              </a:rPr>
                              <m:t> </m:t>
                            </m:r>
                          </m:e>
                        </m:acc>
                      </m:num>
                      <m:den>
                        <m:rad>
                          <m:radPr>
                            <m:degHide m:val="on"/>
                            <m:ctrlPr>
                              <a:rPr lang="de-DE" altLang="zh-CN" sz="2000" i="1" kern="1200">
                                <a:solidFill>
                                  <a:schemeClr val="tx1"/>
                                </a:solidFill>
                                <a:latin typeface="Cambria Math" panose="02040503050406030204" pitchFamily="18" charset="0"/>
                                <a:ea typeface="+mn-ea"/>
                                <a:cs typeface="+mn-cs"/>
                              </a:rPr>
                            </m:ctrlPr>
                          </m:radPr>
                          <m:deg/>
                          <m:e>
                            <m:r>
                              <a:rPr lang="de-DE" altLang="zh-CN" sz="2000" i="1" kern="1200">
                                <a:solidFill>
                                  <a:schemeClr val="tx1"/>
                                </a:solidFill>
                                <a:latin typeface="Cambria Math" panose="02040503050406030204" pitchFamily="18" charset="0"/>
                                <a:ea typeface="+mn-ea"/>
                                <a:cs typeface="+mn-cs"/>
                              </a:rPr>
                              <m:t>2</m:t>
                            </m:r>
                          </m:e>
                        </m:rad>
                      </m:den>
                    </m:f>
                    <m:r>
                      <a:rPr lang="de-DE" altLang="zh-CN" sz="2000" b="0" i="1" kern="1200" smtClean="0">
                        <a:solidFill>
                          <a:schemeClr val="tx1"/>
                        </a:solidFill>
                        <a:latin typeface="Cambria Math" panose="02040503050406030204" pitchFamily="18" charset="0"/>
                        <a:ea typeface="+mn-ea"/>
                        <a:cs typeface="+mn-cs"/>
                      </a:rPr>
                      <m:t>,</m:t>
                    </m:r>
                    <m:r>
                      <a:rPr lang="de-DE" altLang="zh-CN" sz="2000" i="1">
                        <a:solidFill>
                          <a:schemeClr val="tx1"/>
                        </a:solidFill>
                        <a:latin typeface="Cambria Math" panose="02040503050406030204" pitchFamily="18" charset="0"/>
                      </a:rPr>
                      <m:t>𝑧</m:t>
                    </m:r>
                    <m:r>
                      <a:rPr lang="de-DE" altLang="zh-CN" sz="2000" i="1">
                        <a:solidFill>
                          <a:schemeClr val="tx1"/>
                        </a:solidFill>
                        <a:latin typeface="Cambria Math" panose="02040503050406030204" pitchFamily="18" charset="0"/>
                      </a:rPr>
                      <m:t>=</m:t>
                    </m:r>
                    <m:f>
                      <m:fPr>
                        <m:ctrlPr>
                          <a:rPr lang="de-DE" altLang="zh-CN" sz="2000" i="1">
                            <a:solidFill>
                              <a:schemeClr val="tx1"/>
                            </a:solidFill>
                            <a:latin typeface="Cambria Math" panose="02040503050406030204" pitchFamily="18" charset="0"/>
                          </a:rPr>
                        </m:ctrlPr>
                      </m:fPr>
                      <m:num>
                        <m:acc>
                          <m:accPr>
                            <m:chr m:val="̃"/>
                            <m:ctrlPr>
                              <a:rPr lang="de-DE" altLang="zh-CN" sz="2000" i="1">
                                <a:solidFill>
                                  <a:schemeClr val="tx1"/>
                                </a:solidFill>
                                <a:latin typeface="Cambria Math" panose="02040503050406030204" pitchFamily="18" charset="0"/>
                              </a:rPr>
                            </m:ctrlPr>
                          </m:accPr>
                          <m:e>
                            <m:r>
                              <a:rPr lang="de-DE" altLang="zh-CN" sz="2000" i="1">
                                <a:solidFill>
                                  <a:schemeClr val="tx1"/>
                                </a:solidFill>
                                <a:latin typeface="Cambria Math" panose="02040503050406030204" pitchFamily="18" charset="0"/>
                              </a:rPr>
                              <m:t>𝑠</m:t>
                            </m:r>
                          </m:e>
                        </m:acc>
                        <m:r>
                          <a:rPr lang="de-DE" altLang="zh-CN" sz="2000" i="1">
                            <a:solidFill>
                              <a:schemeClr val="tx1"/>
                            </a:solidFill>
                            <a:latin typeface="Cambria Math" panose="02040503050406030204" pitchFamily="18" charset="0"/>
                          </a:rPr>
                          <m:t>𝑖</m:t>
                        </m:r>
                        <m:r>
                          <a:rPr lang="de-DE" altLang="zh-CN" sz="2000" i="1">
                            <a:solidFill>
                              <a:schemeClr val="tx1"/>
                            </a:solidFill>
                            <a:latin typeface="Cambria Math" panose="02040503050406030204" pitchFamily="18" charset="0"/>
                          </a:rPr>
                          <m:t>+</m:t>
                        </m:r>
                        <m:r>
                          <a:rPr lang="de-DE" altLang="zh-CN" sz="2000" i="1">
                            <a:solidFill>
                              <a:schemeClr val="tx1"/>
                            </a:solidFill>
                            <a:latin typeface="Cambria Math" panose="02040503050406030204" pitchFamily="18" charset="0"/>
                          </a:rPr>
                          <m:t>𝑠</m:t>
                        </m:r>
                      </m:num>
                      <m:den>
                        <m:rad>
                          <m:radPr>
                            <m:degHide m:val="on"/>
                            <m:ctrlPr>
                              <a:rPr lang="de-DE" altLang="zh-CN" sz="2000" i="1">
                                <a:solidFill>
                                  <a:schemeClr val="tx1"/>
                                </a:solidFill>
                                <a:latin typeface="Cambria Math" panose="02040503050406030204" pitchFamily="18" charset="0"/>
                              </a:rPr>
                            </m:ctrlPr>
                          </m:radPr>
                          <m:deg/>
                          <m:e>
                            <m:r>
                              <a:rPr lang="de-DE" altLang="zh-CN" sz="2000" i="1">
                                <a:solidFill>
                                  <a:schemeClr val="tx1"/>
                                </a:solidFill>
                                <a:latin typeface="Cambria Math" panose="02040503050406030204" pitchFamily="18" charset="0"/>
                              </a:rPr>
                              <m:t>2</m:t>
                            </m:r>
                          </m:e>
                        </m:rad>
                      </m:den>
                    </m:f>
                  </m:oMath>
                </a14:m>
                <a:r>
                  <a:rPr lang="de-DE" sz="2000" kern="1200" dirty="0">
                    <a:solidFill>
                      <a:schemeClr val="tx1"/>
                    </a:solidFill>
                    <a:ea typeface="+mn-ea"/>
                    <a:cs typeface="+mn-cs"/>
                  </a:rPr>
                  <a:t>)</a:t>
                </a:r>
                <a:endParaRPr lang="de-DE" sz="2000" b="0" dirty="0"/>
              </a:p>
              <a:p>
                <a:r>
                  <a:rPr lang="de-DE" sz="1800" b="0" dirty="0"/>
                  <a:t>To encode the spin </a:t>
                </a:r>
                <a14:m>
                  <m:oMath xmlns:m="http://schemas.openxmlformats.org/officeDocument/2006/math">
                    <m:r>
                      <a:rPr lang="de-DE" sz="1800" b="0" i="1" smtClean="0">
                        <a:latin typeface="Cambria Math" panose="02040503050406030204" pitchFamily="18" charset="0"/>
                      </a:rPr>
                      <m:t>𝜎</m:t>
                    </m:r>
                    <m:r>
                      <a:rPr lang="de-DE" sz="1800" b="0" i="1" smtClean="0">
                        <a:latin typeface="Cambria Math" panose="02040503050406030204" pitchFamily="18" charset="0"/>
                      </a:rPr>
                      <m:t>=</m:t>
                    </m:r>
                    <m:f>
                      <m:fPr>
                        <m:ctrlPr>
                          <a:rPr lang="de-DE" sz="1800" b="0" i="1" smtClean="0">
                            <a:latin typeface="Cambria Math" panose="02040503050406030204" pitchFamily="18" charset="0"/>
                          </a:rPr>
                        </m:ctrlPr>
                      </m:fPr>
                      <m:num>
                        <m:r>
                          <a:rPr lang="de-DE" sz="1800" b="0" i="1" smtClean="0">
                            <a:latin typeface="Cambria Math" panose="02040503050406030204" pitchFamily="18" charset="0"/>
                          </a:rPr>
                          <m:t>𝜉</m:t>
                        </m:r>
                      </m:num>
                      <m:den>
                        <m:d>
                          <m:dPr>
                            <m:begChr m:val="|"/>
                            <m:endChr m:val="|"/>
                            <m:ctrlPr>
                              <a:rPr lang="de-DE" sz="1800" b="0" i="1" smtClean="0">
                                <a:latin typeface="Cambria Math" panose="02040503050406030204" pitchFamily="18" charset="0"/>
                              </a:rPr>
                            </m:ctrlPr>
                          </m:dPr>
                          <m:e>
                            <m:r>
                              <a:rPr lang="de-DE" sz="1800" b="0" i="1" smtClean="0">
                                <a:latin typeface="Cambria Math" panose="02040503050406030204" pitchFamily="18" charset="0"/>
                              </a:rPr>
                              <m:t>𝜉</m:t>
                            </m:r>
                          </m:e>
                        </m:d>
                      </m:den>
                    </m:f>
                  </m:oMath>
                </a14:m>
                <a:r>
                  <a:rPr lang="de-DE" sz="1800" b="0" dirty="0"/>
                  <a:t>, with </a:t>
                </a:r>
                <a14:m>
                  <m:oMath xmlns:m="http://schemas.openxmlformats.org/officeDocument/2006/math">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𝑛</m:t>
                        </m:r>
                      </m:e>
                      <m:sub>
                        <m:r>
                          <a:rPr lang="de-DE" sz="1800" b="0" i="1" smtClean="0">
                            <a:latin typeface="Cambria Math" panose="02040503050406030204" pitchFamily="18" charset="0"/>
                          </a:rPr>
                          <m:t>𝑧</m:t>
                        </m:r>
                      </m:sub>
                    </m:sSub>
                    <m:r>
                      <a:rPr lang="de-DE" sz="1800" b="0" i="1" smtClean="0">
                        <a:latin typeface="Cambria Math" panose="02040503050406030204" pitchFamily="18" charset="0"/>
                      </a:rPr>
                      <m:t>≈</m:t>
                    </m:r>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𝑛</m:t>
                        </m:r>
                      </m:e>
                      <m:sub>
                        <m:r>
                          <a:rPr lang="de-DE" sz="1800" b="0" i="1" smtClean="0">
                            <a:latin typeface="Cambria Math" panose="02040503050406030204" pitchFamily="18" charset="0"/>
                          </a:rPr>
                          <m:t>𝑦</m:t>
                        </m:r>
                      </m:sub>
                    </m:sSub>
                    <m:r>
                      <a:rPr lang="de-DE" sz="1800" b="0" i="1" smtClean="0">
                        <a:latin typeface="Cambria Math" panose="02040503050406030204" pitchFamily="18" charset="0"/>
                      </a:rPr>
                      <m:t>=</m:t>
                    </m:r>
                    <m:r>
                      <a:rPr lang="de-DE" sz="1800" b="0" i="1" smtClean="0">
                        <a:latin typeface="Cambria Math" panose="02040503050406030204" pitchFamily="18" charset="0"/>
                      </a:rPr>
                      <m:t>𝑛</m:t>
                    </m:r>
                  </m:oMath>
                </a14:m>
                <a:r>
                  <a:rPr lang="de-DE" sz="1800" b="0" dirty="0"/>
                  <a:t> </a:t>
                </a:r>
              </a:p>
              <a:p>
                <a:pPr marL="0" indent="0" algn="ctr">
                  <a:buNone/>
                </a:pPr>
                <a14:m>
                  <m:oMathPara xmlns:m="http://schemas.openxmlformats.org/officeDocument/2006/math">
                    <m:oMathParaPr>
                      <m:jc m:val="centerGroup"/>
                    </m:oMathParaPr>
                    <m:oMath xmlns:m="http://schemas.openxmlformats.org/officeDocument/2006/math">
                      <m:acc>
                        <m:accPr>
                          <m:chr m:val="̇"/>
                          <m:ctrlPr>
                            <a:rPr lang="de-DE" sz="1800" b="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𝜉</m:t>
                          </m:r>
                        </m:e>
                      </m:acc>
                      <m:r>
                        <a:rPr lang="de-DE" sz="1800" b="0" i="1" smtClean="0">
                          <a:solidFill>
                            <a:schemeClr val="tx1"/>
                          </a:solidFill>
                          <a:latin typeface="Cambria Math" panose="02040503050406030204" pitchFamily="18" charset="0"/>
                        </a:rPr>
                        <m:t>=−</m:t>
                      </m:r>
                      <m:d>
                        <m:dPr>
                          <m:ctrlPr>
                            <a:rPr lang="de-DE" sz="1800" b="0" i="1" smtClean="0">
                              <a:solidFill>
                                <a:schemeClr val="tx1"/>
                              </a:solidFill>
                              <a:latin typeface="Cambria Math" panose="02040503050406030204" pitchFamily="18" charset="0"/>
                            </a:rPr>
                          </m:ctrlPr>
                        </m:dPr>
                        <m:e>
                          <m:f>
                            <m:fPr>
                              <m:ctrlPr>
                                <a:rPr lang="de-DE" sz="1800" b="0" i="1" smtClean="0">
                                  <a:solidFill>
                                    <a:schemeClr val="tx1"/>
                                  </a:solidFill>
                                  <a:latin typeface="Cambria Math" panose="02040503050406030204" pitchFamily="18" charset="0"/>
                                </a:rPr>
                              </m:ctrlPr>
                            </m:fPr>
                            <m:num>
                              <m:sSub>
                                <m:sSubPr>
                                  <m:ctrlPr>
                                    <a:rPr lang="de-DE" sz="1800" b="0" i="1" smtClean="0">
                                      <a:solidFill>
                                        <a:schemeClr val="tx1"/>
                                      </a:solidFill>
                                      <a:latin typeface="Cambria Math" panose="02040503050406030204" pitchFamily="18" charset="0"/>
                                    </a:rPr>
                                  </m:ctrlPr>
                                </m:sSubPr>
                                <m:e>
                                  <m:r>
                                    <a:rPr lang="de-DE" sz="1800" b="0" i="1" smtClean="0">
                                      <a:solidFill>
                                        <a:schemeClr val="tx1"/>
                                      </a:solidFill>
                                      <a:latin typeface="Cambria Math" panose="02040503050406030204" pitchFamily="18" charset="0"/>
                                    </a:rPr>
                                    <m:t>𝑘</m:t>
                                  </m:r>
                                </m:e>
                                <m:sub>
                                  <m:r>
                                    <a:rPr lang="de-DE" sz="1800" b="0" i="1" smtClean="0">
                                      <a:solidFill>
                                        <a:schemeClr val="tx1"/>
                                      </a:solidFill>
                                      <a:latin typeface="Cambria Math" panose="02040503050406030204" pitchFamily="18" charset="0"/>
                                    </a:rPr>
                                    <m:t>𝑇</m:t>
                                  </m:r>
                                </m:sub>
                              </m:sSub>
                              <m:r>
                                <a:rPr lang="de-DE" sz="1800" b="0" i="1" smtClean="0">
                                  <a:solidFill>
                                    <a:schemeClr val="tx1"/>
                                  </a:solidFill>
                                  <a:latin typeface="Cambria Math" panose="02040503050406030204" pitchFamily="18" charset="0"/>
                                </a:rPr>
                                <m:t>−</m:t>
                              </m:r>
                              <m:r>
                                <a:rPr lang="de-DE" sz="1800" b="0" i="1" smtClean="0">
                                  <a:solidFill>
                                    <a:schemeClr val="tx1"/>
                                  </a:solidFill>
                                  <a:latin typeface="Cambria Math" panose="02040503050406030204" pitchFamily="18" charset="0"/>
                                </a:rPr>
                                <m:t>𝜒</m:t>
                              </m:r>
                              <m:sSup>
                                <m:sSupPr>
                                  <m:ctrlPr>
                                    <a:rPr lang="de-DE" sz="1800" b="0" i="1" smtClean="0">
                                      <a:solidFill>
                                        <a:schemeClr val="tx1"/>
                                      </a:solidFill>
                                      <a:latin typeface="Cambria Math" panose="02040503050406030204" pitchFamily="18" charset="0"/>
                                    </a:rPr>
                                  </m:ctrlPr>
                                </m:sSupPr>
                                <m:e>
                                  <m:acc>
                                    <m:accPr>
                                      <m:chr m:val="̃"/>
                                      <m:ctrlPr>
                                        <a:rPr lang="de-DE" sz="1800" b="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𝑠</m:t>
                                      </m:r>
                                    </m:e>
                                  </m:acc>
                                </m:e>
                                <m:sup>
                                  <m:r>
                                    <a:rPr lang="de-DE" sz="1800" b="0" i="1" smtClean="0">
                                      <a:solidFill>
                                        <a:schemeClr val="tx1"/>
                                      </a:solidFill>
                                      <a:latin typeface="Cambria Math" panose="02040503050406030204" pitchFamily="18" charset="0"/>
                                    </a:rPr>
                                    <m:t>2</m:t>
                                  </m:r>
                                </m:sup>
                              </m:sSup>
                              <m:func>
                                <m:funcPr>
                                  <m:ctrlPr>
                                    <a:rPr lang="de-DE" sz="1800" b="0" i="1" smtClean="0">
                                      <a:solidFill>
                                        <a:schemeClr val="tx1"/>
                                      </a:solidFill>
                                      <a:latin typeface="Cambria Math" panose="02040503050406030204" pitchFamily="18" charset="0"/>
                                    </a:rPr>
                                  </m:ctrlPr>
                                </m:funcPr>
                                <m:fName>
                                  <m:r>
                                    <m:rPr>
                                      <m:sty m:val="p"/>
                                    </m:rPr>
                                    <a:rPr lang="de-DE" sz="1800" b="0" i="0" smtClean="0">
                                      <a:solidFill>
                                        <a:schemeClr val="tx1"/>
                                      </a:solidFill>
                                      <a:latin typeface="Cambria Math" panose="02040503050406030204" pitchFamily="18" charset="0"/>
                                    </a:rPr>
                                    <m:t>sin</m:t>
                                  </m:r>
                                </m:fName>
                                <m:e>
                                  <m:d>
                                    <m:dPr>
                                      <m:ctrlPr>
                                        <a:rPr lang="de-DE" sz="1800" b="0" i="1" smtClean="0">
                                          <a:solidFill>
                                            <a:schemeClr val="tx1"/>
                                          </a:solidFill>
                                          <a:latin typeface="Cambria Math" panose="02040503050406030204" pitchFamily="18" charset="0"/>
                                        </a:rPr>
                                      </m:ctrlPr>
                                    </m:dPr>
                                    <m:e>
                                      <m:r>
                                        <a:rPr lang="de-DE" sz="1800" b="0" i="1" smtClean="0">
                                          <a:solidFill>
                                            <a:schemeClr val="tx1"/>
                                          </a:solidFill>
                                          <a:latin typeface="Cambria Math" panose="02040503050406030204" pitchFamily="18" charset="0"/>
                                        </a:rPr>
                                        <m:t>2</m:t>
                                      </m:r>
                                      <m:r>
                                        <a:rPr lang="de-DE" sz="1800" b="0" i="1" smtClean="0">
                                          <a:solidFill>
                                            <a:schemeClr val="tx1"/>
                                          </a:solidFill>
                                          <a:latin typeface="Cambria Math" panose="02040503050406030204" pitchFamily="18" charset="0"/>
                                        </a:rPr>
                                        <m:t>𝜓</m:t>
                                      </m:r>
                                    </m:e>
                                  </m:d>
                                </m:e>
                              </m:func>
                              <m:r>
                                <a:rPr lang="de-DE" sz="1800" b="0" i="1" smtClean="0">
                                  <a:solidFill>
                                    <a:schemeClr val="tx1"/>
                                  </a:solidFill>
                                  <a:latin typeface="Cambria Math" panose="02040503050406030204" pitchFamily="18" charset="0"/>
                                </a:rPr>
                                <m:t>+</m:t>
                              </m:r>
                              <m:sSub>
                                <m:sSubPr>
                                  <m:ctrlPr>
                                    <a:rPr lang="de-DE" sz="1800" b="1" i="1" smtClean="0">
                                      <a:solidFill>
                                        <a:schemeClr val="tx1"/>
                                      </a:solidFill>
                                      <a:latin typeface="Cambria Math" panose="02040503050406030204" pitchFamily="18" charset="0"/>
                                    </a:rPr>
                                  </m:ctrlPr>
                                </m:sSubPr>
                                <m:e>
                                  <m:r>
                                    <a:rPr lang="de-DE" sz="1800" b="1" i="1" smtClean="0">
                                      <a:solidFill>
                                        <a:schemeClr val="tx1"/>
                                      </a:solidFill>
                                      <a:latin typeface="Cambria Math" panose="02040503050406030204" pitchFamily="18" charset="0"/>
                                    </a:rPr>
                                    <m:t>𝜸</m:t>
                                  </m:r>
                                </m:e>
                                <m:sub>
                                  <m:r>
                                    <a:rPr lang="de-DE" sz="1800" b="1" i="1" smtClean="0">
                                      <a:solidFill>
                                        <a:schemeClr val="tx1"/>
                                      </a:solidFill>
                                      <a:latin typeface="Cambria Math" panose="02040503050406030204" pitchFamily="18" charset="0"/>
                                    </a:rPr>
                                    <m:t>𝑻𝑷𝑨</m:t>
                                  </m:r>
                                </m:sub>
                              </m:sSub>
                              <m:r>
                                <a:rPr lang="de-DE" sz="1800" b="1" i="1" smtClean="0">
                                  <a:solidFill>
                                    <a:schemeClr val="tx1"/>
                                  </a:solidFill>
                                  <a:latin typeface="Cambria Math" panose="02040503050406030204" pitchFamily="18" charset="0"/>
                                </a:rPr>
                                <m:t>(</m:t>
                              </m:r>
                              <m:sSup>
                                <m:sSupPr>
                                  <m:ctrlPr>
                                    <a:rPr lang="de-DE" sz="1800" b="1" i="1" smtClean="0">
                                      <a:solidFill>
                                        <a:schemeClr val="tx1"/>
                                      </a:solidFill>
                                      <a:latin typeface="Cambria Math" panose="02040503050406030204" pitchFamily="18" charset="0"/>
                                    </a:rPr>
                                  </m:ctrlPr>
                                </m:sSupPr>
                                <m:e>
                                  <m:r>
                                    <a:rPr lang="de-DE" sz="1800" b="1" i="1" smtClean="0">
                                      <a:solidFill>
                                        <a:schemeClr val="tx1"/>
                                      </a:solidFill>
                                      <a:latin typeface="Cambria Math" panose="02040503050406030204" pitchFamily="18" charset="0"/>
                                    </a:rPr>
                                    <m:t>𝝃</m:t>
                                  </m:r>
                                </m:e>
                                <m:sup>
                                  <m:r>
                                    <a:rPr lang="de-DE" sz="1800" b="1" i="1" smtClean="0">
                                      <a:solidFill>
                                        <a:schemeClr val="tx1"/>
                                      </a:solidFill>
                                      <a:latin typeface="Cambria Math" panose="02040503050406030204" pitchFamily="18" charset="0"/>
                                    </a:rPr>
                                    <m:t>𝟐</m:t>
                                  </m:r>
                                </m:sup>
                              </m:sSup>
                              <m:r>
                                <a:rPr lang="de-DE" sz="1800" b="1" i="1" smtClean="0">
                                  <a:solidFill>
                                    <a:schemeClr val="tx1"/>
                                  </a:solidFill>
                                  <a:latin typeface="Cambria Math" panose="02040503050406030204" pitchFamily="18" charset="0"/>
                                </a:rPr>
                                <m:t>+</m:t>
                              </m:r>
                              <m:r>
                                <a:rPr lang="de-DE" sz="1800" b="1" i="1" smtClean="0">
                                  <a:solidFill>
                                    <a:schemeClr val="tx1"/>
                                  </a:solidFill>
                                  <a:latin typeface="Cambria Math" panose="02040503050406030204" pitchFamily="18" charset="0"/>
                                </a:rPr>
                                <m:t>𝟐</m:t>
                              </m:r>
                              <m:sSup>
                                <m:sSupPr>
                                  <m:ctrlPr>
                                    <a:rPr lang="de-DE" sz="1800" b="1" i="1" smtClean="0">
                                      <a:solidFill>
                                        <a:schemeClr val="tx1"/>
                                      </a:solidFill>
                                      <a:latin typeface="Cambria Math" panose="02040503050406030204" pitchFamily="18" charset="0"/>
                                    </a:rPr>
                                  </m:ctrlPr>
                                </m:sSupPr>
                                <m:e>
                                  <m:acc>
                                    <m:accPr>
                                      <m:chr m:val="̃"/>
                                      <m:ctrlPr>
                                        <a:rPr lang="de-DE" sz="1800" b="1" i="1" smtClean="0">
                                          <a:solidFill>
                                            <a:schemeClr val="tx1"/>
                                          </a:solidFill>
                                          <a:latin typeface="Cambria Math" panose="02040503050406030204" pitchFamily="18" charset="0"/>
                                        </a:rPr>
                                      </m:ctrlPr>
                                    </m:accPr>
                                    <m:e>
                                      <m:r>
                                        <a:rPr lang="de-DE" sz="1800" b="1" i="1" smtClean="0">
                                          <a:solidFill>
                                            <a:schemeClr val="tx1"/>
                                          </a:solidFill>
                                          <a:latin typeface="Cambria Math" panose="02040503050406030204" pitchFamily="18" charset="0"/>
                                        </a:rPr>
                                        <m:t>𝒔</m:t>
                                      </m:r>
                                    </m:e>
                                  </m:acc>
                                </m:e>
                                <m:sup>
                                  <m:r>
                                    <a:rPr lang="de-DE" sz="1800" b="1" i="1" smtClean="0">
                                      <a:solidFill>
                                        <a:schemeClr val="tx1"/>
                                      </a:solidFill>
                                      <a:latin typeface="Cambria Math" panose="02040503050406030204" pitchFamily="18" charset="0"/>
                                    </a:rPr>
                                    <m:t>𝟐</m:t>
                                  </m:r>
                                </m:sup>
                              </m:sSup>
                              <m:r>
                                <a:rPr lang="de-DE" sz="1800" b="1" i="1" smtClean="0">
                                  <a:solidFill>
                                    <a:schemeClr val="tx1"/>
                                  </a:solidFill>
                                  <a:latin typeface="Cambria Math" panose="02040503050406030204" pitchFamily="18" charset="0"/>
                                </a:rPr>
                                <m:t>−</m:t>
                              </m:r>
                              <m:sSup>
                                <m:sSupPr>
                                  <m:ctrlPr>
                                    <a:rPr lang="de-DE" sz="1800" b="1" i="1">
                                      <a:solidFill>
                                        <a:schemeClr val="tx1"/>
                                      </a:solidFill>
                                      <a:latin typeface="Cambria Math" panose="02040503050406030204" pitchFamily="18" charset="0"/>
                                    </a:rPr>
                                  </m:ctrlPr>
                                </m:sSupPr>
                                <m:e>
                                  <m:acc>
                                    <m:accPr>
                                      <m:chr m:val="̃"/>
                                      <m:ctrlPr>
                                        <a:rPr lang="de-DE" sz="1800" b="1" i="1">
                                          <a:solidFill>
                                            <a:schemeClr val="tx1"/>
                                          </a:solidFill>
                                          <a:latin typeface="Cambria Math" panose="02040503050406030204" pitchFamily="18" charset="0"/>
                                        </a:rPr>
                                      </m:ctrlPr>
                                    </m:accPr>
                                    <m:e>
                                      <m:r>
                                        <a:rPr lang="de-DE" sz="1800" b="1" i="1">
                                          <a:solidFill>
                                            <a:schemeClr val="tx1"/>
                                          </a:solidFill>
                                          <a:latin typeface="Cambria Math" panose="02040503050406030204" pitchFamily="18" charset="0"/>
                                        </a:rPr>
                                        <m:t>𝒔</m:t>
                                      </m:r>
                                    </m:e>
                                  </m:acc>
                                </m:e>
                                <m:sup>
                                  <m:r>
                                    <a:rPr lang="de-DE" sz="1800" b="1" i="1">
                                      <a:solidFill>
                                        <a:schemeClr val="tx1"/>
                                      </a:solidFill>
                                      <a:latin typeface="Cambria Math" panose="02040503050406030204" pitchFamily="18" charset="0"/>
                                    </a:rPr>
                                    <m:t>𝟐</m:t>
                                  </m:r>
                                </m:sup>
                              </m:sSup>
                              <m:r>
                                <a:rPr lang="de-DE" sz="1800" b="1" i="0" smtClean="0">
                                  <a:solidFill>
                                    <a:schemeClr val="tx1"/>
                                  </a:solidFill>
                                  <a:latin typeface="Cambria Math" panose="02040503050406030204" pitchFamily="18" charset="0"/>
                                </a:rPr>
                                <m:t>𝐜𝐨𝐬</m:t>
                              </m:r>
                              <m:r>
                                <a:rPr lang="de-DE" sz="1800" b="1" i="1" smtClean="0">
                                  <a:solidFill>
                                    <a:schemeClr val="tx1"/>
                                  </a:solidFill>
                                  <a:latin typeface="Cambria Math" panose="02040503050406030204" pitchFamily="18" charset="0"/>
                                </a:rPr>
                                <m:t>⁡(</m:t>
                              </m:r>
                              <m:r>
                                <a:rPr lang="de-DE" sz="1800" b="1" i="1" smtClean="0">
                                  <a:solidFill>
                                    <a:schemeClr val="tx1"/>
                                  </a:solidFill>
                                  <a:latin typeface="Cambria Math" panose="02040503050406030204" pitchFamily="18" charset="0"/>
                                </a:rPr>
                                <m:t>𝟐</m:t>
                              </m:r>
                              <m:r>
                                <a:rPr lang="de-DE" sz="1800" b="1" i="1" smtClean="0">
                                  <a:solidFill>
                                    <a:schemeClr val="tx1"/>
                                  </a:solidFill>
                                  <a:latin typeface="Cambria Math" panose="02040503050406030204" pitchFamily="18" charset="0"/>
                                </a:rPr>
                                <m:t>𝝍</m:t>
                              </m:r>
                              <m:r>
                                <a:rPr lang="de-DE" sz="1800" b="1" i="1" smtClean="0">
                                  <a:solidFill>
                                    <a:schemeClr val="tx1"/>
                                  </a:solidFill>
                                  <a:latin typeface="Cambria Math" panose="02040503050406030204" pitchFamily="18" charset="0"/>
                                </a:rPr>
                                <m:t>))</m:t>
                              </m:r>
                            </m:num>
                            <m:den>
                              <m:r>
                                <a:rPr lang="de-DE" sz="1800" b="0" i="1" smtClean="0">
                                  <a:solidFill>
                                    <a:schemeClr val="tx1"/>
                                  </a:solidFill>
                                  <a:latin typeface="Cambria Math" panose="02040503050406030204" pitchFamily="18" charset="0"/>
                                </a:rPr>
                                <m:t>2</m:t>
                              </m:r>
                            </m:den>
                          </m:f>
                          <m:r>
                            <a:rPr lang="de-DE" sz="1800" b="0" i="1" smtClean="0">
                              <a:solidFill>
                                <a:schemeClr val="tx1"/>
                              </a:solidFill>
                              <a:latin typeface="Cambria Math" panose="02040503050406030204" pitchFamily="18" charset="0"/>
                            </a:rPr>
                            <m:t>+</m:t>
                          </m:r>
                          <m:sSub>
                            <m:sSubPr>
                              <m:ctrlPr>
                                <a:rPr lang="de-DE" sz="1800" b="1" i="1" smtClean="0">
                                  <a:solidFill>
                                    <a:schemeClr val="tx1"/>
                                  </a:solidFill>
                                  <a:latin typeface="Cambria Math" panose="02040503050406030204" pitchFamily="18" charset="0"/>
                                </a:rPr>
                              </m:ctrlPr>
                            </m:sSubPr>
                            <m:e>
                              <m:r>
                                <a:rPr lang="de-DE" sz="1800" b="1" i="1" smtClean="0">
                                  <a:solidFill>
                                    <a:schemeClr val="tx1"/>
                                  </a:solidFill>
                                  <a:latin typeface="Cambria Math" panose="02040503050406030204" pitchFamily="18" charset="0"/>
                                </a:rPr>
                                <m:t>𝜸</m:t>
                              </m:r>
                            </m:e>
                            <m:sub>
                              <m:r>
                                <a:rPr lang="de-DE" sz="1800" b="1" i="1" smtClean="0">
                                  <a:solidFill>
                                    <a:schemeClr val="tx1"/>
                                  </a:solidFill>
                                  <a:latin typeface="Cambria Math" panose="02040503050406030204" pitchFamily="18" charset="0"/>
                                </a:rPr>
                                <m:t>𝑭𝑪𝑨</m:t>
                              </m:r>
                            </m:sub>
                          </m:sSub>
                          <m:r>
                            <a:rPr lang="de-DE" sz="1800" b="1" i="1" smtClean="0">
                              <a:solidFill>
                                <a:schemeClr val="tx1"/>
                              </a:solidFill>
                              <a:latin typeface="Cambria Math" panose="02040503050406030204" pitchFamily="18" charset="0"/>
                            </a:rPr>
                            <m:t>𝒏</m:t>
                          </m:r>
                        </m:e>
                      </m:d>
                      <m:r>
                        <a:rPr lang="de-DE" sz="1800" b="0" i="1" smtClean="0">
                          <a:solidFill>
                            <a:schemeClr val="tx1"/>
                          </a:solidFill>
                          <a:latin typeface="Cambria Math" panose="02040503050406030204" pitchFamily="18" charset="0"/>
                        </a:rPr>
                        <m:t>𝜉</m:t>
                      </m:r>
                    </m:oMath>
                  </m:oMathPara>
                </a14:m>
                <a:endParaRPr lang="de-DE" sz="1800" dirty="0"/>
              </a:p>
              <a:p>
                <a:pPr marL="0" indent="0" algn="ctr">
                  <a:buNone/>
                </a:pPr>
                <a14:m>
                  <m:oMathPara xmlns:m="http://schemas.openxmlformats.org/officeDocument/2006/math">
                    <m:oMathParaPr>
                      <m:jc m:val="centerGroup"/>
                    </m:oMathParaPr>
                    <m:oMath xmlns:m="http://schemas.openxmlformats.org/officeDocument/2006/math">
                      <m:acc>
                        <m:accPr>
                          <m:chr m:val="̇"/>
                          <m:ctrlPr>
                            <a:rPr lang="de-DE" sz="1800" b="0" i="1" smtClean="0">
                              <a:solidFill>
                                <a:schemeClr val="tx1"/>
                              </a:solidFill>
                              <a:latin typeface="Cambria Math" panose="02040503050406030204" pitchFamily="18" charset="0"/>
                            </a:rPr>
                          </m:ctrlPr>
                        </m:accPr>
                        <m:e>
                          <m:acc>
                            <m:accPr>
                              <m:chr m:val="̇"/>
                              <m:ctrlPr>
                                <a:rPr lang="de-DE" sz="1800" b="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𝜓</m:t>
                              </m:r>
                            </m:e>
                          </m:acc>
                          <m:r>
                            <a:rPr lang="de-DE" sz="1800" b="0" i="1" smtClean="0">
                              <a:solidFill>
                                <a:schemeClr val="tx1"/>
                              </a:solidFill>
                              <a:latin typeface="Cambria Math" panose="02040503050406030204" pitchFamily="18" charset="0"/>
                            </a:rPr>
                            <m:t> =−</m:t>
                          </m:r>
                          <m:r>
                            <a:rPr lang="de-DE" sz="1800" b="0" i="1" smtClean="0">
                              <a:solidFill>
                                <a:schemeClr val="tx1"/>
                              </a:solidFill>
                              <a:latin typeface="Cambria Math" panose="02040503050406030204" pitchFamily="18" charset="0"/>
                            </a:rPr>
                            <m:t>𝜒</m:t>
                          </m:r>
                          <m:sSup>
                            <m:sSupPr>
                              <m:ctrlPr>
                                <a:rPr lang="de-DE" sz="1800" b="0" i="1" smtClean="0">
                                  <a:solidFill>
                                    <a:schemeClr val="tx1"/>
                                  </a:solidFill>
                                  <a:latin typeface="Cambria Math" panose="02040503050406030204" pitchFamily="18" charset="0"/>
                                </a:rPr>
                              </m:ctrlPr>
                            </m:sSupPr>
                            <m:e>
                              <m:acc>
                                <m:accPr>
                                  <m:chr m:val="̃"/>
                                  <m:ctrlPr>
                                    <a:rPr lang="de-DE" sz="1800" b="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𝑠</m:t>
                                  </m:r>
                                </m:e>
                              </m:acc>
                            </m:e>
                            <m:sup>
                              <m:r>
                                <a:rPr lang="de-DE" sz="1800" b="0" i="1" smtClean="0">
                                  <a:solidFill>
                                    <a:schemeClr val="tx1"/>
                                  </a:solidFill>
                                  <a:latin typeface="Cambria Math" panose="02040503050406030204" pitchFamily="18" charset="0"/>
                                </a:rPr>
                                <m:t>2</m:t>
                              </m:r>
                            </m:sup>
                          </m:sSup>
                          <m:d>
                            <m:dPr>
                              <m:begChr m:val="["/>
                              <m:endChr m:val="]"/>
                              <m:ctrlPr>
                                <a:rPr lang="de-DE" sz="1800" b="0" i="1" smtClean="0">
                                  <a:solidFill>
                                    <a:schemeClr val="tx1"/>
                                  </a:solidFill>
                                  <a:latin typeface="Cambria Math" panose="02040503050406030204" pitchFamily="18" charset="0"/>
                                </a:rPr>
                              </m:ctrlPr>
                            </m:dPr>
                            <m:e>
                              <m:r>
                                <a:rPr lang="de-DE" sz="1800" b="0" i="1" smtClean="0">
                                  <a:solidFill>
                                    <a:schemeClr val="tx1"/>
                                  </a:solidFill>
                                  <a:latin typeface="Cambria Math" panose="02040503050406030204" pitchFamily="18" charset="0"/>
                                </a:rPr>
                                <m:t>1+</m:t>
                              </m:r>
                              <m:f>
                                <m:fPr>
                                  <m:ctrlPr>
                                    <a:rPr lang="de-DE" sz="1800" b="0" i="1" smtClean="0">
                                      <a:solidFill>
                                        <a:schemeClr val="tx1"/>
                                      </a:solidFill>
                                      <a:latin typeface="Cambria Math" panose="02040503050406030204" pitchFamily="18" charset="0"/>
                                    </a:rPr>
                                  </m:ctrlPr>
                                </m:fPr>
                                <m:num>
                                  <m:r>
                                    <m:rPr>
                                      <m:sty m:val="p"/>
                                    </m:rPr>
                                    <a:rPr lang="de-DE" sz="1800" b="0" i="0" smtClean="0">
                                      <a:solidFill>
                                        <a:schemeClr val="tx1"/>
                                      </a:solidFill>
                                      <a:latin typeface="Cambria Math" panose="02040503050406030204" pitchFamily="18" charset="0"/>
                                    </a:rPr>
                                    <m:t>Δ</m:t>
                                  </m:r>
                                </m:num>
                                <m:den>
                                  <m:r>
                                    <a:rPr lang="de-DE" sz="1800" b="0" i="1" smtClean="0">
                                      <a:solidFill>
                                        <a:schemeClr val="tx1"/>
                                      </a:solidFill>
                                      <a:latin typeface="Cambria Math" panose="02040503050406030204" pitchFamily="18" charset="0"/>
                                    </a:rPr>
                                    <m:t>𝜒</m:t>
                                  </m:r>
                                  <m:sSup>
                                    <m:sSupPr>
                                      <m:ctrlPr>
                                        <a:rPr lang="de-DE" sz="1800" b="0" i="1" smtClean="0">
                                          <a:solidFill>
                                            <a:schemeClr val="tx1"/>
                                          </a:solidFill>
                                          <a:latin typeface="Cambria Math" panose="02040503050406030204" pitchFamily="18" charset="0"/>
                                        </a:rPr>
                                      </m:ctrlPr>
                                    </m:sSupPr>
                                    <m:e>
                                      <m:acc>
                                        <m:accPr>
                                          <m:chr m:val="̃"/>
                                          <m:ctrlPr>
                                            <a:rPr lang="de-DE" sz="1800" b="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𝑠</m:t>
                                          </m:r>
                                        </m:e>
                                      </m:acc>
                                    </m:e>
                                    <m:sup>
                                      <m:r>
                                        <a:rPr lang="de-DE" sz="1800" b="0" i="1" smtClean="0">
                                          <a:solidFill>
                                            <a:schemeClr val="tx1"/>
                                          </a:solidFill>
                                          <a:latin typeface="Cambria Math" panose="02040503050406030204" pitchFamily="18" charset="0"/>
                                        </a:rPr>
                                        <m:t>2</m:t>
                                      </m:r>
                                    </m:sup>
                                  </m:sSup>
                                </m:den>
                              </m:f>
                              <m:r>
                                <a:rPr lang="de-DE" sz="1800" b="0" i="1" smtClean="0">
                                  <a:solidFill>
                                    <a:schemeClr val="tx1"/>
                                  </a:solidFill>
                                  <a:latin typeface="Cambria Math" panose="02040503050406030204" pitchFamily="18" charset="0"/>
                                </a:rPr>
                                <m:t>+</m:t>
                              </m:r>
                              <m:f>
                                <m:fPr>
                                  <m:ctrlPr>
                                    <a:rPr lang="de-DE" sz="1800" b="0" i="1" smtClean="0">
                                      <a:solidFill>
                                        <a:schemeClr val="tx1"/>
                                      </a:solidFill>
                                      <a:latin typeface="Cambria Math" panose="02040503050406030204" pitchFamily="18" charset="0"/>
                                    </a:rPr>
                                  </m:ctrlPr>
                                </m:fPr>
                                <m:num>
                                  <m:sSup>
                                    <m:sSupPr>
                                      <m:ctrlPr>
                                        <a:rPr lang="de-DE" sz="1800" b="0" i="1" smtClean="0">
                                          <a:solidFill>
                                            <a:schemeClr val="tx1"/>
                                          </a:solidFill>
                                          <a:latin typeface="Cambria Math" panose="02040503050406030204" pitchFamily="18" charset="0"/>
                                        </a:rPr>
                                      </m:ctrlPr>
                                    </m:sSupPr>
                                    <m:e>
                                      <m:r>
                                        <a:rPr lang="de-DE" sz="1800" b="0" i="1" smtClean="0">
                                          <a:solidFill>
                                            <a:schemeClr val="tx1"/>
                                          </a:solidFill>
                                          <a:latin typeface="Cambria Math" panose="02040503050406030204" pitchFamily="18" charset="0"/>
                                        </a:rPr>
                                        <m:t>𝜉</m:t>
                                      </m:r>
                                    </m:e>
                                    <m:sup>
                                      <m:r>
                                        <a:rPr lang="de-DE" sz="1800" b="0" i="1" smtClean="0">
                                          <a:solidFill>
                                            <a:schemeClr val="tx1"/>
                                          </a:solidFill>
                                          <a:latin typeface="Cambria Math" panose="02040503050406030204" pitchFamily="18" charset="0"/>
                                        </a:rPr>
                                        <m:t>2</m:t>
                                      </m:r>
                                    </m:sup>
                                  </m:sSup>
                                </m:num>
                                <m:den>
                                  <m:r>
                                    <a:rPr lang="de-DE" sz="1800" b="0" i="1" smtClean="0">
                                      <a:solidFill>
                                        <a:schemeClr val="tx1"/>
                                      </a:solidFill>
                                      <a:latin typeface="Cambria Math" panose="02040503050406030204" pitchFamily="18" charset="0"/>
                                    </a:rPr>
                                    <m:t>2</m:t>
                                  </m:r>
                                  <m:sSup>
                                    <m:sSupPr>
                                      <m:ctrlPr>
                                        <a:rPr lang="de-DE" sz="1800" b="0" i="1" smtClean="0">
                                          <a:solidFill>
                                            <a:schemeClr val="tx1"/>
                                          </a:solidFill>
                                          <a:latin typeface="Cambria Math" panose="02040503050406030204" pitchFamily="18" charset="0"/>
                                        </a:rPr>
                                      </m:ctrlPr>
                                    </m:sSupPr>
                                    <m:e>
                                      <m:acc>
                                        <m:accPr>
                                          <m:chr m:val="̃"/>
                                          <m:ctrlPr>
                                            <a:rPr lang="de-DE" sz="1800" b="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𝑠</m:t>
                                          </m:r>
                                        </m:e>
                                      </m:acc>
                                    </m:e>
                                    <m:sup>
                                      <m:r>
                                        <a:rPr lang="de-DE" sz="1800" b="0" i="1" smtClean="0">
                                          <a:solidFill>
                                            <a:schemeClr val="tx1"/>
                                          </a:solidFill>
                                          <a:latin typeface="Cambria Math" panose="02040503050406030204" pitchFamily="18" charset="0"/>
                                        </a:rPr>
                                        <m:t>2</m:t>
                                      </m:r>
                                    </m:sup>
                                  </m:sSup>
                                </m:den>
                              </m:f>
                              <m:r>
                                <a:rPr lang="de-DE" sz="1800" b="0" i="1" smtClean="0">
                                  <a:solidFill>
                                    <a:schemeClr val="tx1"/>
                                  </a:solidFill>
                                  <a:latin typeface="Cambria Math" panose="02040503050406030204" pitchFamily="18" charset="0"/>
                                </a:rPr>
                                <m:t>−</m:t>
                              </m:r>
                              <m:f>
                                <m:fPr>
                                  <m:ctrlPr>
                                    <a:rPr lang="de-DE" sz="1800" b="0" i="1" smtClean="0">
                                      <a:solidFill>
                                        <a:schemeClr val="tx1"/>
                                      </a:solidFill>
                                      <a:latin typeface="Cambria Math" panose="02040503050406030204" pitchFamily="18" charset="0"/>
                                    </a:rPr>
                                  </m:ctrlPr>
                                </m:fPr>
                                <m:num>
                                  <m:r>
                                    <a:rPr lang="de-DE" sz="1800" b="0" i="1" smtClean="0">
                                      <a:solidFill>
                                        <a:schemeClr val="tx1"/>
                                      </a:solidFill>
                                      <a:latin typeface="Cambria Math" panose="02040503050406030204" pitchFamily="18" charset="0"/>
                                    </a:rPr>
                                    <m:t>1</m:t>
                                  </m:r>
                                </m:num>
                                <m:den>
                                  <m:r>
                                    <a:rPr lang="de-DE" sz="1800" b="0" i="1" smtClean="0">
                                      <a:solidFill>
                                        <a:schemeClr val="tx1"/>
                                      </a:solidFill>
                                      <a:latin typeface="Cambria Math" panose="02040503050406030204" pitchFamily="18" charset="0"/>
                                    </a:rPr>
                                    <m:t>2</m:t>
                                  </m:r>
                                </m:den>
                              </m:f>
                              <m:func>
                                <m:funcPr>
                                  <m:ctrlPr>
                                    <a:rPr lang="de-DE" sz="1800" b="0" i="1" smtClean="0">
                                      <a:solidFill>
                                        <a:schemeClr val="tx1"/>
                                      </a:solidFill>
                                      <a:latin typeface="Cambria Math" panose="02040503050406030204" pitchFamily="18" charset="0"/>
                                    </a:rPr>
                                  </m:ctrlPr>
                                </m:funcPr>
                                <m:fName>
                                  <m:r>
                                    <m:rPr>
                                      <m:sty m:val="p"/>
                                    </m:rPr>
                                    <a:rPr lang="de-DE" sz="1800" b="0" i="0" smtClean="0">
                                      <a:solidFill>
                                        <a:schemeClr val="tx1"/>
                                      </a:solidFill>
                                      <a:latin typeface="Cambria Math" panose="02040503050406030204" pitchFamily="18" charset="0"/>
                                    </a:rPr>
                                    <m:t>cos</m:t>
                                  </m:r>
                                </m:fName>
                                <m:e>
                                  <m:d>
                                    <m:dPr>
                                      <m:ctrlPr>
                                        <a:rPr lang="de-DE" sz="1800" b="0" i="1" smtClean="0">
                                          <a:solidFill>
                                            <a:schemeClr val="tx1"/>
                                          </a:solidFill>
                                          <a:latin typeface="Cambria Math" panose="02040503050406030204" pitchFamily="18" charset="0"/>
                                        </a:rPr>
                                      </m:ctrlPr>
                                    </m:dPr>
                                    <m:e>
                                      <m:r>
                                        <a:rPr lang="de-DE" sz="1800" b="0" i="1" smtClean="0">
                                          <a:solidFill>
                                            <a:schemeClr val="tx1"/>
                                          </a:solidFill>
                                          <a:latin typeface="Cambria Math" panose="02040503050406030204" pitchFamily="18" charset="0"/>
                                        </a:rPr>
                                        <m:t>2</m:t>
                                      </m:r>
                                      <m:r>
                                        <a:rPr lang="de-DE" sz="1800" b="0" i="1" smtClean="0">
                                          <a:solidFill>
                                            <a:schemeClr val="tx1"/>
                                          </a:solidFill>
                                          <a:latin typeface="Cambria Math" panose="02040503050406030204" pitchFamily="18" charset="0"/>
                                        </a:rPr>
                                        <m:t>𝜓</m:t>
                                      </m:r>
                                    </m:e>
                                  </m:d>
                                  <m:r>
                                    <a:rPr lang="de-DE" sz="1800" b="0" i="1" smtClean="0">
                                      <a:solidFill>
                                        <a:schemeClr val="tx1"/>
                                      </a:solidFill>
                                      <a:latin typeface="Cambria Math" panose="02040503050406030204" pitchFamily="18" charset="0"/>
                                    </a:rPr>
                                    <m:t>+</m:t>
                                  </m:r>
                                  <m:f>
                                    <m:fPr>
                                      <m:ctrlPr>
                                        <a:rPr lang="de-DE" sz="1800" b="1" i="1" smtClean="0">
                                          <a:solidFill>
                                            <a:schemeClr val="tx1"/>
                                          </a:solidFill>
                                          <a:latin typeface="Cambria Math" panose="02040503050406030204" pitchFamily="18" charset="0"/>
                                        </a:rPr>
                                      </m:ctrlPr>
                                    </m:fPr>
                                    <m:num>
                                      <m:sSub>
                                        <m:sSubPr>
                                          <m:ctrlPr>
                                            <a:rPr lang="de-DE" sz="1800" b="1" i="1" smtClean="0">
                                              <a:solidFill>
                                                <a:schemeClr val="tx1"/>
                                              </a:solidFill>
                                              <a:latin typeface="Cambria Math" panose="02040503050406030204" pitchFamily="18" charset="0"/>
                                            </a:rPr>
                                          </m:ctrlPr>
                                        </m:sSubPr>
                                        <m:e>
                                          <m:r>
                                            <a:rPr lang="de-DE" sz="1800" b="1" i="1" smtClean="0">
                                              <a:solidFill>
                                                <a:schemeClr val="tx1"/>
                                              </a:solidFill>
                                              <a:latin typeface="Cambria Math" panose="02040503050406030204" pitchFamily="18" charset="0"/>
                                            </a:rPr>
                                            <m:t>𝜸</m:t>
                                          </m:r>
                                        </m:e>
                                        <m:sub>
                                          <m:r>
                                            <a:rPr lang="de-DE" sz="1800" b="1" i="1" smtClean="0">
                                              <a:solidFill>
                                                <a:schemeClr val="tx1"/>
                                              </a:solidFill>
                                              <a:latin typeface="Cambria Math" panose="02040503050406030204" pitchFamily="18" charset="0"/>
                                            </a:rPr>
                                            <m:t>𝑻𝑷𝑨</m:t>
                                          </m:r>
                                        </m:sub>
                                      </m:sSub>
                                      <m:func>
                                        <m:funcPr>
                                          <m:ctrlPr>
                                            <a:rPr lang="de-DE" sz="1800" b="1" i="1" smtClean="0">
                                              <a:solidFill>
                                                <a:schemeClr val="tx1"/>
                                              </a:solidFill>
                                              <a:latin typeface="Cambria Math" panose="02040503050406030204" pitchFamily="18" charset="0"/>
                                            </a:rPr>
                                          </m:ctrlPr>
                                        </m:funcPr>
                                        <m:fName>
                                          <m:r>
                                            <a:rPr lang="de-DE" sz="1800" b="1" i="0" smtClean="0">
                                              <a:solidFill>
                                                <a:schemeClr val="tx1"/>
                                              </a:solidFill>
                                              <a:latin typeface="Cambria Math" panose="02040503050406030204" pitchFamily="18" charset="0"/>
                                            </a:rPr>
                                            <m:t>𝐬𝐢𝐧</m:t>
                                          </m:r>
                                        </m:fName>
                                        <m:e>
                                          <m:d>
                                            <m:dPr>
                                              <m:ctrlPr>
                                                <a:rPr lang="de-DE" sz="1800" b="1" i="1" smtClean="0">
                                                  <a:solidFill>
                                                    <a:schemeClr val="tx1"/>
                                                  </a:solidFill>
                                                  <a:latin typeface="Cambria Math" panose="02040503050406030204" pitchFamily="18" charset="0"/>
                                                </a:rPr>
                                              </m:ctrlPr>
                                            </m:dPr>
                                            <m:e>
                                              <m:r>
                                                <a:rPr lang="de-DE" sz="1800" b="1" i="1" smtClean="0">
                                                  <a:solidFill>
                                                    <a:schemeClr val="tx1"/>
                                                  </a:solidFill>
                                                  <a:latin typeface="Cambria Math" panose="02040503050406030204" pitchFamily="18" charset="0"/>
                                                </a:rPr>
                                                <m:t>𝟐</m:t>
                                              </m:r>
                                              <m:r>
                                                <a:rPr lang="de-DE" sz="1800" b="1" i="1" smtClean="0">
                                                  <a:solidFill>
                                                    <a:schemeClr val="tx1"/>
                                                  </a:solidFill>
                                                  <a:latin typeface="Cambria Math" panose="02040503050406030204" pitchFamily="18" charset="0"/>
                                                </a:rPr>
                                                <m:t>𝝍</m:t>
                                              </m:r>
                                            </m:e>
                                          </m:d>
                                        </m:e>
                                      </m:func>
                                    </m:num>
                                    <m:den>
                                      <m:r>
                                        <a:rPr lang="de-DE" sz="1800" b="1" i="1" smtClean="0">
                                          <a:solidFill>
                                            <a:schemeClr val="tx1"/>
                                          </a:solidFill>
                                          <a:latin typeface="Cambria Math" panose="02040503050406030204" pitchFamily="18" charset="0"/>
                                        </a:rPr>
                                        <m:t>𝟐</m:t>
                                      </m:r>
                                      <m:r>
                                        <a:rPr lang="de-DE" sz="1800" b="1" i="1" smtClean="0">
                                          <a:solidFill>
                                            <a:schemeClr val="tx1"/>
                                          </a:solidFill>
                                          <a:latin typeface="Cambria Math" panose="02040503050406030204" pitchFamily="18" charset="0"/>
                                        </a:rPr>
                                        <m:t>𝝌</m:t>
                                      </m:r>
                                    </m:den>
                                  </m:f>
                                </m:e>
                              </m:func>
                            </m:e>
                          </m:d>
                          <m:r>
                            <a:rPr lang="de-DE" sz="1800" b="1" i="1" smtClean="0">
                              <a:solidFill>
                                <a:schemeClr val="tx1"/>
                              </a:solidFill>
                              <a:latin typeface="Cambria Math" panose="02040503050406030204" pitchFamily="18" charset="0"/>
                            </a:rPr>
                            <m:t>+</m:t>
                          </m:r>
                          <m:r>
                            <a:rPr lang="de-DE" sz="1800" b="1" i="1" smtClean="0">
                              <a:solidFill>
                                <a:schemeClr val="tx1"/>
                              </a:solidFill>
                              <a:latin typeface="Cambria Math" panose="02040503050406030204" pitchFamily="18" charset="0"/>
                            </a:rPr>
                            <m:t>𝒏</m:t>
                          </m:r>
                          <m:r>
                            <a:rPr lang="de-DE" sz="1800" b="1" i="1" smtClean="0">
                              <a:solidFill>
                                <a:schemeClr val="tx1"/>
                              </a:solidFill>
                              <a:latin typeface="Cambria Math" panose="02040503050406030204" pitchFamily="18" charset="0"/>
                            </a:rPr>
                            <m:t>+</m:t>
                          </m:r>
                          <m:sSub>
                            <m:sSubPr>
                              <m:ctrlPr>
                                <a:rPr lang="de-DE" sz="1800" b="1" i="1" smtClean="0">
                                  <a:solidFill>
                                    <a:schemeClr val="tx1"/>
                                  </a:solidFill>
                                  <a:latin typeface="Cambria Math" panose="02040503050406030204" pitchFamily="18" charset="0"/>
                                </a:rPr>
                              </m:ctrlPr>
                            </m:sSubPr>
                            <m:e>
                              <m:r>
                                <a:rPr lang="de-DE" sz="1800" b="1" i="1" smtClean="0">
                                  <a:solidFill>
                                    <a:schemeClr val="tx1"/>
                                  </a:solidFill>
                                  <a:latin typeface="Cambria Math" panose="02040503050406030204" pitchFamily="18" charset="0"/>
                                </a:rPr>
                                <m:t>𝝈</m:t>
                              </m:r>
                            </m:e>
                            <m:sub>
                              <m:r>
                                <a:rPr lang="de-DE" sz="1800" b="1" i="1" smtClean="0">
                                  <a:solidFill>
                                    <a:schemeClr val="tx1"/>
                                  </a:solidFill>
                                  <a:latin typeface="Cambria Math" panose="02040503050406030204" pitchFamily="18" charset="0"/>
                                </a:rPr>
                                <m:t>𝑭𝑪𝑫</m:t>
                              </m:r>
                            </m:sub>
                          </m:sSub>
                          <m:sSup>
                            <m:sSupPr>
                              <m:ctrlPr>
                                <a:rPr lang="de-DE" sz="1800" b="1" i="1" smtClean="0">
                                  <a:solidFill>
                                    <a:schemeClr val="tx1"/>
                                  </a:solidFill>
                                  <a:latin typeface="Cambria Math" panose="02040503050406030204" pitchFamily="18" charset="0"/>
                                </a:rPr>
                              </m:ctrlPr>
                            </m:sSupPr>
                            <m:e>
                              <m:r>
                                <a:rPr lang="de-DE" sz="1800" b="1" i="1" smtClean="0">
                                  <a:solidFill>
                                    <a:schemeClr val="tx1"/>
                                  </a:solidFill>
                                  <a:latin typeface="Cambria Math" panose="02040503050406030204" pitchFamily="18" charset="0"/>
                                </a:rPr>
                                <m:t>𝒏</m:t>
                              </m:r>
                            </m:e>
                            <m:sup>
                              <m:r>
                                <a:rPr lang="de-DE" sz="1800" b="1" i="1" smtClean="0">
                                  <a:solidFill>
                                    <a:schemeClr val="tx1"/>
                                  </a:solidFill>
                                  <a:latin typeface="Cambria Math" panose="02040503050406030204" pitchFamily="18" charset="0"/>
                                </a:rPr>
                                <m:t>𝟎</m:t>
                              </m:r>
                              <m:r>
                                <a:rPr lang="de-DE" sz="1800" b="1" i="1" smtClean="0">
                                  <a:solidFill>
                                    <a:schemeClr val="tx1"/>
                                  </a:solidFill>
                                  <a:latin typeface="Cambria Math" panose="02040503050406030204" pitchFamily="18" charset="0"/>
                                </a:rPr>
                                <m:t>.</m:t>
                              </m:r>
                              <m:r>
                                <a:rPr lang="de-DE" sz="1800" b="1" i="1" smtClean="0">
                                  <a:solidFill>
                                    <a:schemeClr val="tx1"/>
                                  </a:solidFill>
                                  <a:latin typeface="Cambria Math" panose="02040503050406030204" pitchFamily="18" charset="0"/>
                                </a:rPr>
                                <m:t>𝟖</m:t>
                              </m:r>
                            </m:sup>
                          </m:sSup>
                        </m:e>
                      </m:acc>
                    </m:oMath>
                  </m:oMathPara>
                </a14:m>
                <a:endParaRPr lang="de-DE" sz="2000" dirty="0"/>
              </a:p>
              <a:p>
                <a:endParaRPr lang="de-DE" dirty="0"/>
              </a:p>
            </p:txBody>
          </p:sp>
        </mc:Choice>
        <mc:Fallback xmlns="">
          <p:sp>
            <p:nvSpPr>
              <p:cNvPr id="2" name="Content Placeholder 1">
                <a:extLst>
                  <a:ext uri="{FF2B5EF4-FFF2-40B4-BE49-F238E27FC236}">
                    <a16:creationId xmlns:a16="http://schemas.microsoft.com/office/drawing/2014/main" id="{98CCE83A-FDB9-336A-5FE1-E362100B27F3}"/>
                  </a:ext>
                </a:extLst>
              </p:cNvPr>
              <p:cNvSpPr>
                <a:spLocks noGrp="1" noRot="1" noChangeAspect="1" noMove="1" noResize="1" noEditPoints="1" noAdjustHandles="1" noChangeArrowheads="1" noChangeShapeType="1" noTextEdit="1"/>
              </p:cNvSpPr>
              <p:nvPr>
                <p:ph idx="1"/>
              </p:nvPr>
            </p:nvSpPr>
            <p:spPr>
              <a:xfrm>
                <a:off x="250825" y="1144580"/>
                <a:ext cx="8642350" cy="4967287"/>
              </a:xfrm>
              <a:blipFill>
                <a:blip r:embed="rId2"/>
                <a:stretch>
                  <a:fillRect l="-1481" t="-3681" b="-122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410CA7EF-D9F7-AC83-BFDE-E919EA665970}"/>
              </a:ext>
            </a:extLst>
          </p:cNvPr>
          <p:cNvSpPr>
            <a:spLocks noGrp="1"/>
          </p:cNvSpPr>
          <p:nvPr>
            <p:ph type="title"/>
          </p:nvPr>
        </p:nvSpPr>
        <p:spPr/>
        <p:txBody>
          <a:bodyPr/>
          <a:lstStyle/>
          <a:p>
            <a:r>
              <a:rPr lang="de-DE" dirty="0"/>
              <a:t>CIM Model with Kerr and FCE</a:t>
            </a:r>
          </a:p>
        </p:txBody>
      </p:sp>
      <p:sp>
        <p:nvSpPr>
          <p:cNvPr id="4" name="Date Placeholder 3">
            <a:extLst>
              <a:ext uri="{FF2B5EF4-FFF2-40B4-BE49-F238E27FC236}">
                <a16:creationId xmlns:a16="http://schemas.microsoft.com/office/drawing/2014/main" id="{29984FB5-45CC-0F27-A7E9-03BCC87F4D08}"/>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0116FEDA-4746-7B3A-DC0C-8666EA9B0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196B9-8B7D-EC14-2D6D-6FC07182ADA9}"/>
              </a:ext>
            </a:extLst>
          </p:cNvPr>
          <p:cNvSpPr>
            <a:spLocks noGrp="1"/>
          </p:cNvSpPr>
          <p:nvPr>
            <p:ph type="sldNum" sz="quarter" idx="12"/>
          </p:nvPr>
        </p:nvSpPr>
        <p:spPr/>
        <p:txBody>
          <a:bodyPr/>
          <a:lstStyle/>
          <a:p>
            <a:fld id="{2697313F-D866-4554-955F-25FA0D5B9080}" type="slidenum">
              <a:rPr lang="en-US" smtClean="0"/>
              <a:t>17</a:t>
            </a:fld>
            <a:endParaRPr lang="en-US"/>
          </a:p>
        </p:txBody>
      </p:sp>
      <p:pic>
        <p:nvPicPr>
          <p:cNvPr id="9" name="Picture 8">
            <a:extLst>
              <a:ext uri="{FF2B5EF4-FFF2-40B4-BE49-F238E27FC236}">
                <a16:creationId xmlns:a16="http://schemas.microsoft.com/office/drawing/2014/main" id="{D4E856C0-69AD-AD95-F2FB-0958A9EB6C70}"/>
              </a:ext>
            </a:extLst>
          </p:cNvPr>
          <p:cNvPicPr>
            <a:picLocks noChangeAspect="1"/>
          </p:cNvPicPr>
          <p:nvPr/>
        </p:nvPicPr>
        <p:blipFill>
          <a:blip r:embed="rId3"/>
          <a:stretch>
            <a:fillRect/>
          </a:stretch>
        </p:blipFill>
        <p:spPr>
          <a:xfrm>
            <a:off x="5069482" y="3333524"/>
            <a:ext cx="3532954" cy="1208440"/>
          </a:xfrm>
          <a:prstGeom prst="rect">
            <a:avLst/>
          </a:prstGeom>
          <a:ln w="28575">
            <a:solidFill>
              <a:srgbClr val="19375B"/>
            </a:solidFill>
          </a:ln>
        </p:spPr>
      </p:pic>
      <p:sp>
        <p:nvSpPr>
          <p:cNvPr id="10" name="TextBox 9">
            <a:extLst>
              <a:ext uri="{FF2B5EF4-FFF2-40B4-BE49-F238E27FC236}">
                <a16:creationId xmlns:a16="http://schemas.microsoft.com/office/drawing/2014/main" id="{8CF41DBE-C2C1-32E6-2154-B8E1046404A9}"/>
              </a:ext>
            </a:extLst>
          </p:cNvPr>
          <p:cNvSpPr txBox="1"/>
          <p:nvPr/>
        </p:nvSpPr>
        <p:spPr>
          <a:xfrm>
            <a:off x="7590621" y="3428169"/>
            <a:ext cx="1011815" cy="400110"/>
          </a:xfrm>
          <a:prstGeom prst="rect">
            <a:avLst/>
          </a:prstGeom>
          <a:noFill/>
        </p:spPr>
        <p:txBody>
          <a:bodyPr wrap="none" rtlCol="0">
            <a:spAutoFit/>
          </a:bodyPr>
          <a:lstStyle/>
          <a:p>
            <a:r>
              <a:rPr lang="en-US" dirty="0"/>
              <a:t>HPCIM</a:t>
            </a:r>
            <a:endParaRPr lang="de-DE" dirty="0"/>
          </a:p>
        </p:txBody>
      </p:sp>
    </p:spTree>
    <p:extLst>
      <p:ext uri="{BB962C8B-B14F-4D97-AF65-F5344CB8AC3E}">
        <p14:creationId xmlns:p14="http://schemas.microsoft.com/office/powerpoint/2010/main" val="1027912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74C596C-5406-DD7B-69FD-9E42B420B62F}"/>
                  </a:ext>
                </a:extLst>
              </p:cNvPr>
              <p:cNvSpPr>
                <a:spLocks noGrp="1"/>
              </p:cNvSpPr>
              <p:nvPr>
                <p:ph idx="1"/>
              </p:nvPr>
            </p:nvSpPr>
            <p:spPr>
              <a:xfrm>
                <a:off x="250825" y="1389063"/>
                <a:ext cx="8642350" cy="4967287"/>
              </a:xfrm>
            </p:spPr>
            <p:txBody>
              <a:bodyPr/>
              <a:lstStyle/>
              <a:p>
                <a14:m>
                  <m:oMath xmlns:m="http://schemas.openxmlformats.org/officeDocument/2006/math">
                    <m:acc>
                      <m:accPr>
                        <m:chr m:val="̇"/>
                        <m:ctrlPr>
                          <a:rPr lang="de-DE" sz="1800" i="1" smtClean="0">
                            <a:solidFill>
                              <a:schemeClr val="tx1"/>
                            </a:solidFill>
                            <a:latin typeface="Cambria Math" panose="02040503050406030204" pitchFamily="18" charset="0"/>
                          </a:rPr>
                        </m:ctrlPr>
                      </m:accPr>
                      <m:e>
                        <m:r>
                          <a:rPr lang="de-DE" sz="1800" b="0" i="1">
                            <a:solidFill>
                              <a:schemeClr val="tx1"/>
                            </a:solidFill>
                            <a:latin typeface="Cambria Math" panose="02040503050406030204" pitchFamily="18" charset="0"/>
                          </a:rPr>
                          <m:t>𝑠</m:t>
                        </m:r>
                      </m:e>
                    </m:acc>
                    <m:r>
                      <a:rPr lang="de-DE" sz="1800" b="0" i="0" smtClean="0">
                        <a:solidFill>
                          <a:schemeClr val="tx1"/>
                        </a:solidFill>
                        <a:latin typeface="Cambria Math" panose="02040503050406030204" pitchFamily="18" charset="0"/>
                      </a:rPr>
                      <m:t>=</m:t>
                    </m:r>
                    <m:r>
                      <a:rPr lang="de-DE" sz="1800" b="0">
                        <a:solidFill>
                          <a:schemeClr val="tx1"/>
                        </a:solidFill>
                        <a:latin typeface="Cambria Math" panose="02040503050406030204" pitchFamily="18" charset="0"/>
                      </a:rPr>
                      <m:t>−</m:t>
                    </m:r>
                    <m:d>
                      <m:dPr>
                        <m:begChr m:val="["/>
                        <m:endChr m:val="]"/>
                        <m:ctrlPr>
                          <a:rPr lang="de-DE" sz="1800" i="1" dirty="0">
                            <a:solidFill>
                              <a:schemeClr val="tx1"/>
                            </a:solidFill>
                            <a:latin typeface="Cambria Math" panose="02040503050406030204" pitchFamily="18" charset="0"/>
                          </a:rPr>
                        </m:ctrlPr>
                      </m:dPr>
                      <m:e>
                        <m:d>
                          <m:dPr>
                            <m:ctrlPr>
                              <a:rPr lang="de-DE" sz="1800" i="1" dirty="0">
                                <a:solidFill>
                                  <a:schemeClr val="tx1"/>
                                </a:solidFill>
                                <a:latin typeface="Cambria Math" panose="02040503050406030204" pitchFamily="18" charset="0"/>
                              </a:rPr>
                            </m:ctrlPr>
                          </m:dPr>
                          <m:e>
                            <m:f>
                              <m:fPr>
                                <m:ctrlPr>
                                  <a:rPr lang="de-DE" sz="1800" i="1" dirty="0">
                                    <a:solidFill>
                                      <a:schemeClr val="tx1"/>
                                    </a:solidFill>
                                    <a:latin typeface="Cambria Math" panose="02040503050406030204" pitchFamily="18" charset="0"/>
                                  </a:rPr>
                                </m:ctrlPr>
                              </m:fPr>
                              <m:num>
                                <m:sSub>
                                  <m:sSubPr>
                                    <m:ctrlPr>
                                      <a:rPr lang="de-DE" sz="1800" i="1" dirty="0">
                                        <a:solidFill>
                                          <a:schemeClr val="tx1"/>
                                        </a:solidFill>
                                        <a:latin typeface="Cambria Math" panose="02040503050406030204" pitchFamily="18" charset="0"/>
                                      </a:rPr>
                                    </m:ctrlPr>
                                  </m:sSubPr>
                                  <m:e>
                                    <m:r>
                                      <a:rPr lang="de-DE" sz="1800" b="0" i="1" dirty="0">
                                        <a:solidFill>
                                          <a:schemeClr val="tx1"/>
                                        </a:solidFill>
                                        <a:latin typeface="Cambria Math" panose="02040503050406030204" pitchFamily="18" charset="0"/>
                                      </a:rPr>
                                      <m:t>𝑘</m:t>
                                    </m:r>
                                  </m:e>
                                  <m:sub>
                                    <m:r>
                                      <a:rPr lang="de-DE" sz="1800" b="0" i="1" dirty="0">
                                        <a:solidFill>
                                          <a:schemeClr val="tx1"/>
                                        </a:solidFill>
                                        <a:latin typeface="Cambria Math" panose="02040503050406030204" pitchFamily="18" charset="0"/>
                                      </a:rPr>
                                      <m:t>𝑇</m:t>
                                    </m:r>
                                  </m:sub>
                                </m:sSub>
                              </m:num>
                              <m:den>
                                <m:r>
                                  <a:rPr lang="de-DE" sz="1800" b="0" i="1" dirty="0">
                                    <a:solidFill>
                                      <a:schemeClr val="tx1"/>
                                    </a:solidFill>
                                    <a:latin typeface="Cambria Math" panose="02040503050406030204" pitchFamily="18" charset="0"/>
                                  </a:rPr>
                                  <m:t>2</m:t>
                                </m:r>
                              </m:den>
                            </m:f>
                            <m:r>
                              <a:rPr lang="de-DE" sz="1800" b="0">
                                <a:solidFill>
                                  <a:schemeClr val="tx1"/>
                                </a:solidFill>
                                <a:latin typeface="Cambria Math" panose="02040503050406030204" pitchFamily="18" charset="0"/>
                              </a:rPr>
                              <m:t>+ⅈ</m:t>
                            </m:r>
                            <m:r>
                              <a:rPr lang="de-DE" sz="1800" b="0" i="1">
                                <a:solidFill>
                                  <a:schemeClr val="tx1"/>
                                </a:solidFill>
                                <a:latin typeface="Cambria Math" panose="02040503050406030204" pitchFamily="18" charset="0"/>
                              </a:rPr>
                              <m:t>𝛥</m:t>
                            </m:r>
                          </m:e>
                        </m:d>
                        <m:r>
                          <a:rPr lang="de-DE" sz="1800" b="0">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d>
                              <m:dPr>
                                <m:ctrlPr>
                                  <a:rPr lang="de-DE" sz="1800" i="1">
                                    <a:solidFill>
                                      <a:schemeClr val="tx1"/>
                                    </a:solidFill>
                                    <a:latin typeface="Cambria Math" panose="02040503050406030204" pitchFamily="18" charset="0"/>
                                  </a:rPr>
                                </m:ctrlPr>
                              </m:dPr>
                              <m:e>
                                <m:r>
                                  <a:rPr lang="de-DE" sz="1800" b="0" i="1">
                                    <a:solidFill>
                                      <a:schemeClr val="tx1"/>
                                    </a:solidFill>
                                    <a:latin typeface="Cambria Math" panose="02040503050406030204" pitchFamily="18" charset="0"/>
                                  </a:rPr>
                                  <m:t>𝑖</m:t>
                                </m:r>
                                <m:r>
                                  <a:rPr lang="de-DE" sz="1800" b="0" i="1">
                                    <a:solidFill>
                                      <a:schemeClr val="tx1"/>
                                    </a:solidFill>
                                    <a:latin typeface="Cambria Math" panose="02040503050406030204" pitchFamily="18" charset="0"/>
                                  </a:rPr>
                                  <m:t>𝜒</m:t>
                                </m:r>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𝛾</m:t>
                                    </m:r>
                                  </m:e>
                                  <m:sub>
                                    <m:r>
                                      <a:rPr lang="de-DE" sz="1800" b="0" i="1">
                                        <a:solidFill>
                                          <a:schemeClr val="tx1"/>
                                        </a:solidFill>
                                        <a:latin typeface="Cambria Math" panose="02040503050406030204" pitchFamily="18" charset="0"/>
                                      </a:rPr>
                                      <m:t>𝑇𝑃𝐴</m:t>
                                    </m:r>
                                  </m:sub>
                                </m:sSub>
                              </m:e>
                            </m:d>
                          </m:num>
                          <m:den>
                            <m:r>
                              <a:rPr lang="de-DE" sz="1800" b="0" i="1">
                                <a:solidFill>
                                  <a:schemeClr val="tx1"/>
                                </a:solidFill>
                                <a:latin typeface="Cambria Math" panose="02040503050406030204" pitchFamily="18" charset="0"/>
                              </a:rPr>
                              <m:t>2</m:t>
                            </m:r>
                          </m:den>
                        </m:f>
                        <m:d>
                          <m:dPr>
                            <m:ctrlPr>
                              <a:rPr lang="de-DE" sz="1800" i="1">
                                <a:solidFill>
                                  <a:schemeClr val="tx1"/>
                                </a:solidFill>
                                <a:latin typeface="Cambria Math" panose="02040503050406030204" pitchFamily="18" charset="0"/>
                              </a:rPr>
                            </m:ctrlPr>
                          </m:dPr>
                          <m:e>
                            <m:sSup>
                              <m:sSupPr>
                                <m:ctrlPr>
                                  <a:rPr lang="de-DE" sz="1800" i="1">
                                    <a:solidFill>
                                      <a:schemeClr val="tx1"/>
                                    </a:solidFill>
                                    <a:latin typeface="Cambria Math" panose="02040503050406030204" pitchFamily="18" charset="0"/>
                                  </a:rPr>
                                </m:ctrlPr>
                              </m:sSupPr>
                              <m:e>
                                <m:d>
                                  <m:dPr>
                                    <m:begChr m:val="|"/>
                                    <m:endChr m:val="|"/>
                                    <m:ctrlPr>
                                      <a:rPr lang="de-DE" sz="1800" i="1">
                                        <a:solidFill>
                                          <a:schemeClr val="tx1"/>
                                        </a:solidFill>
                                        <a:latin typeface="Cambria Math" panose="02040503050406030204" pitchFamily="18" charset="0"/>
                                      </a:rPr>
                                    </m:ctrlPr>
                                  </m:dPr>
                                  <m:e>
                                    <m:r>
                                      <a:rPr lang="de-DE" sz="1800" b="0" i="1">
                                        <a:solidFill>
                                          <a:schemeClr val="tx1"/>
                                        </a:solidFill>
                                        <a:latin typeface="Cambria Math" panose="02040503050406030204" pitchFamily="18" charset="0"/>
                                      </a:rPr>
                                      <m:t>𝑠</m:t>
                                    </m:r>
                                  </m:e>
                                </m:d>
                              </m:e>
                              <m:sup>
                                <m:r>
                                  <a:rPr lang="de-DE" sz="1800" b="0" i="1">
                                    <a:solidFill>
                                      <a:schemeClr val="tx1"/>
                                    </a:solidFill>
                                    <a:latin typeface="Cambria Math" panose="02040503050406030204" pitchFamily="18" charset="0"/>
                                  </a:rPr>
                                  <m:t>2</m:t>
                                </m:r>
                              </m:sup>
                            </m:sSup>
                            <m:r>
                              <a:rPr lang="de-DE" sz="1800" b="0">
                                <a:solidFill>
                                  <a:schemeClr val="tx1"/>
                                </a:solidFill>
                                <a:latin typeface="Cambria Math" panose="02040503050406030204" pitchFamily="18" charset="0"/>
                              </a:rPr>
                              <m:t>+</m:t>
                            </m:r>
                            <m:r>
                              <a:rPr lang="de-DE" sz="1800" b="0" i="1">
                                <a:solidFill>
                                  <a:schemeClr val="tx1"/>
                                </a:solidFill>
                                <a:latin typeface="Cambria Math" panose="02040503050406030204" pitchFamily="18" charset="0"/>
                              </a:rPr>
                              <m:t>2</m:t>
                            </m:r>
                            <m:sSup>
                              <m:sSupPr>
                                <m:ctrlPr>
                                  <a:rPr lang="de-DE" sz="1800" i="1">
                                    <a:solidFill>
                                      <a:schemeClr val="tx1"/>
                                    </a:solidFill>
                                    <a:latin typeface="Cambria Math" panose="02040503050406030204" pitchFamily="18" charset="0"/>
                                  </a:rPr>
                                </m:ctrlPr>
                              </m:sSupPr>
                              <m:e>
                                <m:d>
                                  <m:dPr>
                                    <m:begChr m:val="|"/>
                                    <m:endChr m:val="|"/>
                                    <m:ctrlPr>
                                      <a:rPr lang="de-DE" sz="1800" i="1">
                                        <a:solidFill>
                                          <a:schemeClr val="tx1"/>
                                        </a:solidFill>
                                        <a:latin typeface="Cambria Math" panose="02040503050406030204" pitchFamily="18" charset="0"/>
                                      </a:rPr>
                                    </m:ctrlPr>
                                  </m:dPr>
                                  <m:e>
                                    <m:acc>
                                      <m:accPr>
                                        <m:chr m:val="̃"/>
                                        <m:ctrlPr>
                                          <a:rPr lang="de-DE" sz="1800" i="1">
                                            <a:solidFill>
                                              <a:schemeClr val="tx1"/>
                                            </a:solidFill>
                                            <a:latin typeface="Cambria Math" panose="02040503050406030204" pitchFamily="18" charset="0"/>
                                          </a:rPr>
                                        </m:ctrlPr>
                                      </m:accPr>
                                      <m:e>
                                        <m:r>
                                          <a:rPr lang="de-DE" sz="1800" b="0" i="1">
                                            <a:solidFill>
                                              <a:schemeClr val="tx1"/>
                                            </a:solidFill>
                                            <a:latin typeface="Cambria Math" panose="02040503050406030204" pitchFamily="18" charset="0"/>
                                          </a:rPr>
                                          <m:t>𝑠</m:t>
                                        </m:r>
                                      </m:e>
                                    </m:acc>
                                  </m:e>
                                </m:d>
                              </m:e>
                              <m:sup>
                                <m:r>
                                  <a:rPr lang="de-DE" sz="1800" b="0" i="1">
                                    <a:solidFill>
                                      <a:schemeClr val="tx1"/>
                                    </a:solidFill>
                                    <a:latin typeface="Cambria Math" panose="02040503050406030204" pitchFamily="18" charset="0"/>
                                  </a:rPr>
                                  <m:t>2</m:t>
                                </m:r>
                              </m:sup>
                            </m:sSup>
                          </m:e>
                        </m:d>
                      </m:e>
                    </m:d>
                    <m:r>
                      <a:rPr lang="de-DE" sz="1800" b="0" i="1">
                        <a:solidFill>
                          <a:schemeClr val="tx1"/>
                        </a:solidFill>
                        <a:latin typeface="Cambria Math" panose="02040503050406030204" pitchFamily="18" charset="0"/>
                      </a:rPr>
                      <m:t>𝑠</m:t>
                    </m:r>
                    <m:r>
                      <a:rPr lang="de-DE" sz="1800" b="0" i="1">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r>
                          <a:rPr lang="de-DE" sz="1800" b="0" i="1">
                            <a:solidFill>
                              <a:schemeClr val="tx1"/>
                            </a:solidFill>
                            <a:latin typeface="Cambria Math" panose="02040503050406030204" pitchFamily="18" charset="0"/>
                          </a:rPr>
                          <m:t>𝑖</m:t>
                        </m:r>
                        <m:r>
                          <a:rPr lang="de-DE" sz="1800" b="0" i="1">
                            <a:solidFill>
                              <a:schemeClr val="tx1"/>
                            </a:solidFill>
                            <a:latin typeface="Cambria Math" panose="02040503050406030204" pitchFamily="18" charset="0"/>
                          </a:rPr>
                          <m:t>𝜒</m:t>
                        </m:r>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𝛾</m:t>
                            </m:r>
                          </m:e>
                          <m:sub>
                            <m:r>
                              <a:rPr lang="de-DE" sz="1800" b="0" i="1">
                                <a:solidFill>
                                  <a:schemeClr val="tx1"/>
                                </a:solidFill>
                                <a:latin typeface="Cambria Math" panose="02040503050406030204" pitchFamily="18" charset="0"/>
                              </a:rPr>
                              <m:t>𝑇𝑃𝐴</m:t>
                            </m:r>
                          </m:sub>
                        </m:sSub>
                      </m:num>
                      <m:den>
                        <m:r>
                          <a:rPr lang="de-DE" sz="1800" b="0" i="1">
                            <a:solidFill>
                              <a:schemeClr val="tx1"/>
                            </a:solidFill>
                            <a:latin typeface="Cambria Math" panose="02040503050406030204" pitchFamily="18" charset="0"/>
                          </a:rPr>
                          <m:t>2</m:t>
                        </m:r>
                      </m:den>
                    </m:f>
                    <m:r>
                      <m:rPr>
                        <m:nor/>
                      </m:rPr>
                      <a:rPr lang="de-DE" sz="1800" i="1" dirty="0">
                        <a:solidFill>
                          <a:schemeClr val="tx1"/>
                        </a:solidFill>
                        <a:latin typeface="Cambria Math" panose="02040503050406030204" pitchFamily="18" charset="0"/>
                      </a:rPr>
                      <m:t> </m:t>
                    </m:r>
                    <m:sSup>
                      <m:sSupPr>
                        <m:ctrlPr>
                          <a:rPr lang="de-DE" sz="1800" i="1">
                            <a:solidFill>
                              <a:schemeClr val="tx1"/>
                            </a:solidFill>
                            <a:latin typeface="Cambria Math" panose="02040503050406030204" pitchFamily="18" charset="0"/>
                          </a:rPr>
                        </m:ctrlPr>
                      </m:sSupPr>
                      <m:e>
                        <m:acc>
                          <m:accPr>
                            <m:chr m:val="̃"/>
                            <m:ctrlPr>
                              <a:rPr lang="de-DE" sz="1800" i="1">
                                <a:solidFill>
                                  <a:schemeClr val="tx1"/>
                                </a:solidFill>
                                <a:latin typeface="Cambria Math" panose="02040503050406030204" pitchFamily="18" charset="0"/>
                              </a:rPr>
                            </m:ctrlPr>
                          </m:accPr>
                          <m:e>
                            <m:r>
                              <a:rPr lang="de-DE" sz="1800" b="0" i="1">
                                <a:solidFill>
                                  <a:schemeClr val="tx1"/>
                                </a:solidFill>
                                <a:latin typeface="Cambria Math" panose="02040503050406030204" pitchFamily="18" charset="0"/>
                              </a:rPr>
                              <m:t>𝑠</m:t>
                            </m:r>
                          </m:e>
                        </m:acc>
                      </m:e>
                      <m:sup>
                        <m:r>
                          <a:rPr lang="de-DE" sz="1800" b="0" i="1">
                            <a:solidFill>
                              <a:schemeClr val="tx1"/>
                            </a:solidFill>
                            <a:latin typeface="Cambria Math" panose="02040503050406030204" pitchFamily="18" charset="0"/>
                          </a:rPr>
                          <m:t>2</m:t>
                        </m:r>
                      </m:sup>
                    </m:sSup>
                    <m:sSup>
                      <m:sSupPr>
                        <m:ctrlPr>
                          <a:rPr lang="de-DE" sz="1800" i="1">
                            <a:solidFill>
                              <a:schemeClr val="tx1"/>
                            </a:solidFill>
                            <a:latin typeface="Cambria Math" panose="02040503050406030204" pitchFamily="18" charset="0"/>
                          </a:rPr>
                        </m:ctrlPr>
                      </m:sSupPr>
                      <m:e>
                        <m:r>
                          <a:rPr lang="de-DE" sz="1800" b="0" i="1">
                            <a:solidFill>
                              <a:schemeClr val="tx1"/>
                            </a:solidFill>
                            <a:latin typeface="Cambria Math" panose="02040503050406030204" pitchFamily="18" charset="0"/>
                          </a:rPr>
                          <m:t>𝑠</m:t>
                        </m:r>
                      </m:e>
                      <m:sup>
                        <m:r>
                          <a:rPr lang="de-DE" sz="1800" b="0" i="1">
                            <a:solidFill>
                              <a:schemeClr val="tx1"/>
                            </a:solidFill>
                            <a:latin typeface="Cambria Math" panose="02040503050406030204" pitchFamily="18" charset="0"/>
                          </a:rPr>
                          <m:t>∗</m:t>
                        </m:r>
                      </m:sup>
                    </m:sSup>
                    <m:r>
                      <a:rPr lang="de-DE" sz="1800" b="0" i="1">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acc>
                          <m:accPr>
                            <m:chr m:val="̃"/>
                            <m:ctrlPr>
                              <a:rPr lang="de-DE" sz="1800" i="1">
                                <a:solidFill>
                                  <a:schemeClr val="tx1"/>
                                </a:solidFill>
                                <a:latin typeface="Cambria Math" panose="02040503050406030204" pitchFamily="18" charset="0"/>
                              </a:rPr>
                            </m:ctrlPr>
                          </m:accPr>
                          <m:e>
                            <m:r>
                              <a:rPr lang="de-DE" sz="1800" b="0" i="1">
                                <a:solidFill>
                                  <a:schemeClr val="tx1"/>
                                </a:solidFill>
                                <a:latin typeface="Cambria Math" panose="02040503050406030204" pitchFamily="18" charset="0"/>
                              </a:rPr>
                              <m:t>𝑠</m:t>
                            </m:r>
                          </m:e>
                        </m:acc>
                        <m:r>
                          <a:rPr lang="de-DE" sz="1800" b="0" i="1">
                            <a:solidFill>
                              <a:schemeClr val="tx1"/>
                            </a:solidFill>
                            <a:latin typeface="Cambria Math" panose="02040503050406030204" pitchFamily="18" charset="0"/>
                          </a:rPr>
                          <m:t>𝑖</m:t>
                        </m:r>
                      </m:num>
                      <m:den>
                        <m:r>
                          <a:rPr lang="de-DE" sz="1800" b="0" i="1">
                            <a:solidFill>
                              <a:schemeClr val="tx1"/>
                            </a:solidFill>
                            <a:latin typeface="Cambria Math" panose="02040503050406030204" pitchFamily="18" charset="0"/>
                          </a:rPr>
                          <m:t>2</m:t>
                        </m:r>
                      </m:den>
                    </m:f>
                    <m:d>
                      <m:dPr>
                        <m:begChr m:val="["/>
                        <m:endChr m:val="]"/>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𝛾</m:t>
                            </m:r>
                          </m:e>
                          <m:sub>
                            <m:r>
                              <a:rPr lang="de-DE" sz="1800" b="0" i="1">
                                <a:solidFill>
                                  <a:schemeClr val="tx1"/>
                                </a:solidFill>
                                <a:latin typeface="Cambria Math" panose="02040503050406030204" pitchFamily="18" charset="0"/>
                              </a:rPr>
                              <m:t>𝐹𝐶𝐴</m:t>
                            </m:r>
                          </m:sub>
                        </m:sSub>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Sub>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Sub>
                          </m:e>
                        </m:d>
                        <m:r>
                          <a:rPr lang="de-DE" sz="1800" b="0" i="1">
                            <a:solidFill>
                              <a:schemeClr val="tx1"/>
                            </a:solidFill>
                            <a:latin typeface="Cambria Math" panose="02040503050406030204" pitchFamily="18" charset="0"/>
                          </a:rPr>
                          <m:t>−</m:t>
                        </m:r>
                        <m:r>
                          <a:rPr lang="de-DE" sz="1800" b="0" i="1">
                            <a:solidFill>
                              <a:schemeClr val="tx1"/>
                            </a:solidFill>
                            <a:latin typeface="Cambria Math" panose="02040503050406030204" pitchFamily="18" charset="0"/>
                          </a:rPr>
                          <m:t>𝑖</m:t>
                        </m:r>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Sub>
                            <m:r>
                              <a:rPr lang="de-DE" sz="1800" b="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𝜎</m:t>
                                    </m:r>
                                  </m:e>
                                  <m:sub>
                                    <m:r>
                                      <a:rPr lang="de-DE" sz="1800" b="0" i="1">
                                        <a:solidFill>
                                          <a:schemeClr val="tx1"/>
                                        </a:solidFill>
                                        <a:latin typeface="Cambria Math" panose="02040503050406030204" pitchFamily="18" charset="0"/>
                                      </a:rPr>
                                      <m:t>𝐹𝐶𝐷</m:t>
                                    </m:r>
                                  </m:sub>
                                </m:sSub>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up>
                                <m:r>
                                  <a:rPr lang="de-DE" sz="1800" b="0" i="1">
                                    <a:solidFill>
                                      <a:schemeClr val="tx1"/>
                                    </a:solidFill>
                                    <a:latin typeface="Cambria Math" panose="02040503050406030204" pitchFamily="18" charset="0"/>
                                  </a:rPr>
                                  <m:t>0.8</m:t>
                                </m:r>
                              </m:sup>
                            </m:sSubSup>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Sub>
                            <m:r>
                              <a:rPr lang="de-DE" sz="1800" b="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𝜎</m:t>
                                    </m:r>
                                  </m:e>
                                  <m:sub>
                                    <m:r>
                                      <a:rPr lang="de-DE" sz="1800" b="0" i="1">
                                        <a:solidFill>
                                          <a:schemeClr val="tx1"/>
                                        </a:solidFill>
                                        <a:latin typeface="Cambria Math" panose="02040503050406030204" pitchFamily="18" charset="0"/>
                                      </a:rPr>
                                      <m:t>𝐹𝐶𝐷</m:t>
                                    </m:r>
                                  </m:sub>
                                </m:sSub>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up>
                                <m:r>
                                  <a:rPr lang="de-DE" sz="1800" b="0" i="1">
                                    <a:solidFill>
                                      <a:schemeClr val="tx1"/>
                                    </a:solidFill>
                                    <a:latin typeface="Cambria Math" panose="02040503050406030204" pitchFamily="18" charset="0"/>
                                  </a:rPr>
                                  <m:t>0.8</m:t>
                                </m:r>
                              </m:sup>
                            </m:sSubSup>
                          </m:e>
                        </m:d>
                      </m:e>
                    </m:d>
                    <m:r>
                      <a:rPr lang="de-DE" sz="1800" b="0" i="1">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r>
                          <a:rPr lang="de-DE" sz="1800" b="0" i="1">
                            <a:solidFill>
                              <a:schemeClr val="tx1"/>
                            </a:solidFill>
                            <a:latin typeface="Cambria Math" panose="02040503050406030204" pitchFamily="18" charset="0"/>
                          </a:rPr>
                          <m:t>𝑠</m:t>
                        </m:r>
                      </m:num>
                      <m:den>
                        <m:r>
                          <a:rPr lang="de-DE" sz="1800" b="0" i="1">
                            <a:solidFill>
                              <a:schemeClr val="tx1"/>
                            </a:solidFill>
                            <a:latin typeface="Cambria Math" panose="02040503050406030204" pitchFamily="18" charset="0"/>
                          </a:rPr>
                          <m:t>2</m:t>
                        </m:r>
                      </m:den>
                    </m:f>
                    <m:d>
                      <m:dPr>
                        <m:begChr m:val="["/>
                        <m:endChr m:val="]"/>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𝛾</m:t>
                            </m:r>
                          </m:e>
                          <m:sub>
                            <m:r>
                              <a:rPr lang="de-DE" sz="1800" b="0" i="1">
                                <a:solidFill>
                                  <a:schemeClr val="tx1"/>
                                </a:solidFill>
                                <a:latin typeface="Cambria Math" panose="02040503050406030204" pitchFamily="18" charset="0"/>
                              </a:rPr>
                              <m:t>𝐹𝐶𝐴</m:t>
                            </m:r>
                          </m:sub>
                        </m:sSub>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Sub>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Sub>
                          </m:e>
                        </m:d>
                        <m:r>
                          <a:rPr lang="de-DE" sz="1800" b="0" i="1">
                            <a:solidFill>
                              <a:schemeClr val="tx1"/>
                            </a:solidFill>
                            <a:latin typeface="Cambria Math" panose="02040503050406030204" pitchFamily="18" charset="0"/>
                          </a:rPr>
                          <m:t>−</m:t>
                        </m:r>
                        <m:r>
                          <a:rPr lang="de-DE" sz="1800" b="0" i="1">
                            <a:solidFill>
                              <a:schemeClr val="tx1"/>
                            </a:solidFill>
                            <a:latin typeface="Cambria Math" panose="02040503050406030204" pitchFamily="18" charset="0"/>
                          </a:rPr>
                          <m:t>𝑖</m:t>
                        </m:r>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Sub>
                            <m:r>
                              <a:rPr lang="de-DE" sz="1800" b="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𝜎</m:t>
                                    </m:r>
                                  </m:e>
                                  <m:sub>
                                    <m:r>
                                      <a:rPr lang="de-DE" sz="1800" b="0" i="1">
                                        <a:solidFill>
                                          <a:schemeClr val="tx1"/>
                                        </a:solidFill>
                                        <a:latin typeface="Cambria Math" panose="02040503050406030204" pitchFamily="18" charset="0"/>
                                      </a:rPr>
                                      <m:t>𝐹𝐶𝐷</m:t>
                                    </m:r>
                                  </m:sub>
                                </m:sSub>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up>
                                <m:r>
                                  <a:rPr lang="de-DE" sz="1800" b="0" i="1">
                                    <a:solidFill>
                                      <a:schemeClr val="tx1"/>
                                    </a:solidFill>
                                    <a:latin typeface="Cambria Math" panose="02040503050406030204" pitchFamily="18" charset="0"/>
                                  </a:rPr>
                                  <m:t>0.8</m:t>
                                </m:r>
                              </m:sup>
                            </m:sSubSup>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Sub>
                            <m:r>
                              <a:rPr lang="de-DE" sz="1800" b="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𝜎</m:t>
                                    </m:r>
                                  </m:e>
                                  <m:sub>
                                    <m:r>
                                      <a:rPr lang="de-DE" sz="1800" b="0" i="1">
                                        <a:solidFill>
                                          <a:schemeClr val="tx1"/>
                                        </a:solidFill>
                                        <a:latin typeface="Cambria Math" panose="02040503050406030204" pitchFamily="18" charset="0"/>
                                      </a:rPr>
                                      <m:t>𝐹𝐶𝐷</m:t>
                                    </m:r>
                                  </m:sub>
                                </m:sSub>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up>
                                <m:r>
                                  <a:rPr lang="de-DE" sz="1800" b="0" i="1">
                                    <a:solidFill>
                                      <a:schemeClr val="tx1"/>
                                    </a:solidFill>
                                    <a:latin typeface="Cambria Math" panose="02040503050406030204" pitchFamily="18" charset="0"/>
                                  </a:rPr>
                                  <m:t>0.8</m:t>
                                </m:r>
                              </m:sup>
                            </m:sSubSup>
                          </m:e>
                        </m:d>
                      </m:e>
                    </m:d>
                    <m:r>
                      <a:rPr lang="de-DE" sz="1800" b="1" i="1" smtClean="0">
                        <a:solidFill>
                          <a:schemeClr val="tx1"/>
                        </a:solidFill>
                        <a:latin typeface="Cambria Math" panose="02040503050406030204" pitchFamily="18" charset="0"/>
                      </a:rPr>
                      <m:t>+</m:t>
                    </m:r>
                    <m:f>
                      <m:fPr>
                        <m:ctrlPr>
                          <a:rPr lang="de-DE" sz="1800" b="1" i="1">
                            <a:solidFill>
                              <a:schemeClr val="tx1"/>
                            </a:solidFill>
                            <a:latin typeface="Cambria Math" panose="02040503050406030204" pitchFamily="18" charset="0"/>
                          </a:rPr>
                        </m:ctrlPr>
                      </m:fPr>
                      <m:num>
                        <m:acc>
                          <m:accPr>
                            <m:chr m:val="̃"/>
                            <m:ctrlPr>
                              <a:rPr lang="de-DE" sz="1800" b="1" i="1">
                                <a:solidFill>
                                  <a:schemeClr val="tx1"/>
                                </a:solidFill>
                                <a:latin typeface="Cambria Math" panose="02040503050406030204" pitchFamily="18" charset="0"/>
                              </a:rPr>
                            </m:ctrlPr>
                          </m:accPr>
                          <m:e>
                            <m:r>
                              <a:rPr lang="de-DE" sz="1800" b="1" i="0">
                                <a:solidFill>
                                  <a:schemeClr val="tx1"/>
                                </a:solidFill>
                                <a:latin typeface="Cambria Math" panose="02040503050406030204" pitchFamily="18" charset="0"/>
                              </a:rPr>
                              <m:t>𝐬</m:t>
                            </m:r>
                          </m:e>
                        </m:acc>
                        <m:r>
                          <a:rPr lang="de-DE" sz="1800" b="1" i="0">
                            <a:solidFill>
                              <a:schemeClr val="tx1"/>
                            </a:solidFill>
                            <a:latin typeface="Cambria Math" panose="02040503050406030204" pitchFamily="18" charset="0"/>
                          </a:rPr>
                          <m:t>𝐢</m:t>
                        </m:r>
                      </m:num>
                      <m:den>
                        <m:r>
                          <a:rPr lang="de-DE" sz="1800" b="1" i="0">
                            <a:solidFill>
                              <a:schemeClr val="tx1"/>
                            </a:solidFill>
                            <a:latin typeface="Cambria Math" panose="02040503050406030204" pitchFamily="18" charset="0"/>
                          </a:rPr>
                          <m:t>𝟐</m:t>
                        </m:r>
                      </m:den>
                    </m:f>
                    <m:d>
                      <m:dPr>
                        <m:ctrlPr>
                          <a:rPr lang="de-DE" sz="1800" b="1" i="1" smtClean="0">
                            <a:solidFill>
                              <a:schemeClr val="tx1"/>
                            </a:solidFill>
                            <a:latin typeface="Cambria Math" panose="02040503050406030204" pitchFamily="18" charset="0"/>
                          </a:rPr>
                        </m:ctrlPr>
                      </m:dPr>
                      <m:e>
                        <m:sSub>
                          <m:sSubPr>
                            <m:ctrlPr>
                              <a:rPr lang="de-DE" sz="1800" b="1" i="1" smtClean="0">
                                <a:solidFill>
                                  <a:schemeClr val="tx1"/>
                                </a:solidFill>
                                <a:latin typeface="Cambria Math" panose="02040503050406030204" pitchFamily="18" charset="0"/>
                              </a:rPr>
                            </m:ctrlPr>
                          </m:sSubPr>
                          <m:e>
                            <m:r>
                              <a:rPr lang="de-DE" sz="1800" b="1" i="0" smtClean="0">
                                <a:solidFill>
                                  <a:schemeClr val="tx1"/>
                                </a:solidFill>
                                <a:latin typeface="Cambria Math" panose="02040503050406030204" pitchFamily="18" charset="0"/>
                              </a:rPr>
                              <m:t>𝐓</m:t>
                            </m:r>
                          </m:e>
                          <m:sub>
                            <m:r>
                              <a:rPr lang="de-DE" sz="1800" b="1" i="0" smtClean="0">
                                <a:solidFill>
                                  <a:schemeClr val="tx1"/>
                                </a:solidFill>
                                <a:latin typeface="Cambria Math" panose="02040503050406030204" pitchFamily="18" charset="0"/>
                              </a:rPr>
                              <m:t>𝐲</m:t>
                            </m:r>
                          </m:sub>
                        </m:sSub>
                        <m:r>
                          <a:rPr lang="de-DE" sz="1800" b="1" i="0" smtClean="0">
                            <a:solidFill>
                              <a:schemeClr val="tx1"/>
                            </a:solidFill>
                            <a:latin typeface="Cambria Math" panose="02040503050406030204" pitchFamily="18" charset="0"/>
                          </a:rPr>
                          <m:t>−</m:t>
                        </m:r>
                        <m:sSub>
                          <m:sSubPr>
                            <m:ctrlPr>
                              <a:rPr lang="de-DE" sz="1800" b="1" i="1" smtClean="0">
                                <a:solidFill>
                                  <a:schemeClr val="tx1"/>
                                </a:solidFill>
                                <a:latin typeface="Cambria Math" panose="02040503050406030204" pitchFamily="18" charset="0"/>
                              </a:rPr>
                            </m:ctrlPr>
                          </m:sSubPr>
                          <m:e>
                            <m:r>
                              <a:rPr lang="de-DE" sz="1800" b="1" i="0" smtClean="0">
                                <a:solidFill>
                                  <a:schemeClr val="tx1"/>
                                </a:solidFill>
                                <a:latin typeface="Cambria Math" panose="02040503050406030204" pitchFamily="18" charset="0"/>
                              </a:rPr>
                              <m:t>𝐓</m:t>
                            </m:r>
                          </m:e>
                          <m:sub>
                            <m:r>
                              <a:rPr lang="de-DE" sz="1800" b="1" i="0" smtClean="0">
                                <a:solidFill>
                                  <a:schemeClr val="tx1"/>
                                </a:solidFill>
                                <a:latin typeface="Cambria Math" panose="02040503050406030204" pitchFamily="18" charset="0"/>
                              </a:rPr>
                              <m:t>𝐳</m:t>
                            </m:r>
                          </m:sub>
                        </m:sSub>
                      </m:e>
                    </m:d>
                    <m:r>
                      <a:rPr lang="de-DE" sz="1800" b="1" i="0" smtClean="0">
                        <a:solidFill>
                          <a:schemeClr val="tx1"/>
                        </a:solidFill>
                        <a:latin typeface="Cambria Math" panose="02040503050406030204" pitchFamily="18" charset="0"/>
                      </a:rPr>
                      <m:t>−</m:t>
                    </m:r>
                    <m:f>
                      <m:fPr>
                        <m:ctrlPr>
                          <a:rPr lang="de-DE" sz="1800" b="1" i="1">
                            <a:solidFill>
                              <a:schemeClr val="tx1"/>
                            </a:solidFill>
                            <a:latin typeface="Cambria Math" panose="02040503050406030204" pitchFamily="18" charset="0"/>
                          </a:rPr>
                        </m:ctrlPr>
                      </m:fPr>
                      <m:num>
                        <m:r>
                          <a:rPr lang="de-DE" sz="1800" b="1" i="0">
                            <a:solidFill>
                              <a:schemeClr val="tx1"/>
                            </a:solidFill>
                            <a:latin typeface="Cambria Math" panose="02040503050406030204" pitchFamily="18" charset="0"/>
                          </a:rPr>
                          <m:t>𝐬</m:t>
                        </m:r>
                      </m:num>
                      <m:den>
                        <m:r>
                          <a:rPr lang="de-DE" sz="1800" b="1" i="0">
                            <a:solidFill>
                              <a:schemeClr val="tx1"/>
                            </a:solidFill>
                            <a:latin typeface="Cambria Math" panose="02040503050406030204" pitchFamily="18" charset="0"/>
                          </a:rPr>
                          <m:t>𝟐</m:t>
                        </m:r>
                      </m:den>
                    </m:f>
                    <m:r>
                      <a:rPr lang="de-DE" sz="1800" b="1" i="0" smtClean="0">
                        <a:solidFill>
                          <a:schemeClr val="tx1"/>
                        </a:solidFill>
                        <a:latin typeface="Cambria Math" panose="02040503050406030204" pitchFamily="18" charset="0"/>
                      </a:rPr>
                      <m:t>(</m:t>
                    </m:r>
                    <m:sSub>
                      <m:sSubPr>
                        <m:ctrlPr>
                          <a:rPr lang="de-DE" sz="1800" b="1" i="1" smtClean="0">
                            <a:solidFill>
                              <a:schemeClr val="tx1"/>
                            </a:solidFill>
                            <a:latin typeface="Cambria Math" panose="02040503050406030204" pitchFamily="18" charset="0"/>
                          </a:rPr>
                        </m:ctrlPr>
                      </m:sSubPr>
                      <m:e>
                        <m:r>
                          <a:rPr lang="de-DE" sz="1800" b="1" i="0" smtClean="0">
                            <a:solidFill>
                              <a:schemeClr val="tx1"/>
                            </a:solidFill>
                            <a:latin typeface="Cambria Math" panose="02040503050406030204" pitchFamily="18" charset="0"/>
                          </a:rPr>
                          <m:t>𝐓</m:t>
                        </m:r>
                      </m:e>
                      <m:sub>
                        <m:r>
                          <a:rPr lang="de-DE" sz="1800" b="1" i="0" smtClean="0">
                            <a:solidFill>
                              <a:schemeClr val="tx1"/>
                            </a:solidFill>
                            <a:latin typeface="Cambria Math" panose="02040503050406030204" pitchFamily="18" charset="0"/>
                          </a:rPr>
                          <m:t>𝐲</m:t>
                        </m:r>
                      </m:sub>
                    </m:sSub>
                    <m:r>
                      <a:rPr lang="de-DE" sz="1800" b="1" i="0" smtClean="0">
                        <a:solidFill>
                          <a:schemeClr val="tx1"/>
                        </a:solidFill>
                        <a:latin typeface="Cambria Math" panose="02040503050406030204" pitchFamily="18" charset="0"/>
                      </a:rPr>
                      <m:t>+</m:t>
                    </m:r>
                    <m:sSub>
                      <m:sSubPr>
                        <m:ctrlPr>
                          <a:rPr lang="de-DE" sz="1800" b="1" i="1" smtClean="0">
                            <a:solidFill>
                              <a:schemeClr val="tx1"/>
                            </a:solidFill>
                            <a:latin typeface="Cambria Math" panose="02040503050406030204" pitchFamily="18" charset="0"/>
                          </a:rPr>
                        </m:ctrlPr>
                      </m:sSubPr>
                      <m:e>
                        <m:r>
                          <a:rPr lang="de-DE" sz="1800" b="1" i="0" smtClean="0">
                            <a:solidFill>
                              <a:schemeClr val="tx1"/>
                            </a:solidFill>
                            <a:latin typeface="Cambria Math" panose="02040503050406030204" pitchFamily="18" charset="0"/>
                          </a:rPr>
                          <m:t>𝐓</m:t>
                        </m:r>
                      </m:e>
                      <m:sub>
                        <m:r>
                          <a:rPr lang="de-DE" sz="1800" b="1" i="0" smtClean="0">
                            <a:solidFill>
                              <a:schemeClr val="tx1"/>
                            </a:solidFill>
                            <a:latin typeface="Cambria Math" panose="02040503050406030204" pitchFamily="18" charset="0"/>
                          </a:rPr>
                          <m:t>𝐳</m:t>
                        </m:r>
                      </m:sub>
                    </m:sSub>
                    <m:r>
                      <a:rPr lang="de-DE" sz="1800" b="1" i="0" smtClean="0">
                        <a:solidFill>
                          <a:schemeClr val="tx1"/>
                        </a:solidFill>
                        <a:latin typeface="Cambria Math" panose="02040503050406030204" pitchFamily="18" charset="0"/>
                      </a:rPr>
                      <m:t>)</m:t>
                    </m:r>
                    <m:r>
                      <a:rPr lang="de-DE" sz="1800" i="1">
                        <a:solidFill>
                          <a:schemeClr val="tx1"/>
                        </a:solidFill>
                        <a:latin typeface="Cambria Math" panose="02040503050406030204" pitchFamily="18" charset="0"/>
                      </a:rPr>
                      <m:t>−</m:t>
                    </m:r>
                    <m:rad>
                      <m:radPr>
                        <m:degHide m:val="on"/>
                        <m:ctrlPr>
                          <a:rPr lang="de-DE" sz="1800" i="1">
                            <a:solidFill>
                              <a:schemeClr val="tx1"/>
                            </a:solidFill>
                            <a:latin typeface="Cambria Math" panose="02040503050406030204" pitchFamily="18" charset="0"/>
                          </a:rPr>
                        </m:ctrlPr>
                      </m:radPr>
                      <m:deg/>
                      <m:e>
                        <m:r>
                          <a:rPr lang="de-DE" sz="1800" i="1">
                            <a:solidFill>
                              <a:schemeClr val="tx1"/>
                            </a:solidFill>
                            <a:latin typeface="Cambria Math" panose="02040503050406030204" pitchFamily="18" charset="0"/>
                          </a:rPr>
                          <m:t>𝑘</m:t>
                        </m:r>
                      </m:e>
                    </m:rad>
                    <m:r>
                      <a:rPr lang="de-DE" sz="1800" i="1">
                        <a:solidFill>
                          <a:schemeClr val="tx1"/>
                        </a:solidFill>
                        <a:latin typeface="Cambria Math" panose="02040503050406030204" pitchFamily="18" charset="0"/>
                      </a:rPr>
                      <m:t>𝑢</m:t>
                    </m:r>
                  </m:oMath>
                </a14:m>
                <a:endParaRPr lang="de-DE" sz="1800" i="1" dirty="0">
                  <a:solidFill>
                    <a:schemeClr val="tx1"/>
                  </a:solidFill>
                  <a:latin typeface="Cambria Math" panose="02040503050406030204" pitchFamily="18" charset="0"/>
                </a:endParaRPr>
              </a:p>
              <a:p>
                <a14:m>
                  <m:oMath xmlns:m="http://schemas.openxmlformats.org/officeDocument/2006/math">
                    <m:acc>
                      <m:accPr>
                        <m:chr m:val="̇"/>
                        <m:ctrlPr>
                          <a:rPr lang="de-DE" sz="1800" i="1" smtClean="0">
                            <a:solidFill>
                              <a:schemeClr val="tx1"/>
                            </a:solidFill>
                            <a:latin typeface="Cambria Math" panose="02040503050406030204" pitchFamily="18" charset="0"/>
                          </a:rPr>
                        </m:ctrlPr>
                      </m:accPr>
                      <m:e>
                        <m:acc>
                          <m:accPr>
                            <m:chr m:val="̃"/>
                            <m:ctrlPr>
                              <a:rPr lang="de-DE" sz="1800" b="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𝑠</m:t>
                            </m:r>
                          </m:e>
                        </m:acc>
                      </m:e>
                    </m:acc>
                    <m:r>
                      <a:rPr lang="de-DE" sz="1800" b="0" i="0" smtClean="0">
                        <a:solidFill>
                          <a:schemeClr val="tx1"/>
                        </a:solidFill>
                        <a:latin typeface="Cambria Math" panose="02040503050406030204" pitchFamily="18" charset="0"/>
                      </a:rPr>
                      <m:t>=</m:t>
                    </m:r>
                    <m:r>
                      <a:rPr lang="de-DE" sz="1800" b="0">
                        <a:solidFill>
                          <a:schemeClr val="tx1"/>
                        </a:solidFill>
                        <a:latin typeface="Cambria Math" panose="02040503050406030204" pitchFamily="18" charset="0"/>
                      </a:rPr>
                      <m:t>−</m:t>
                    </m:r>
                    <m:d>
                      <m:dPr>
                        <m:begChr m:val="["/>
                        <m:endChr m:val="]"/>
                        <m:ctrlPr>
                          <a:rPr lang="de-DE" sz="1800" i="1" dirty="0">
                            <a:solidFill>
                              <a:schemeClr val="tx1"/>
                            </a:solidFill>
                            <a:latin typeface="Cambria Math" panose="02040503050406030204" pitchFamily="18" charset="0"/>
                          </a:rPr>
                        </m:ctrlPr>
                      </m:dPr>
                      <m:e>
                        <m:d>
                          <m:dPr>
                            <m:ctrlPr>
                              <a:rPr lang="de-DE" sz="1800" i="1" dirty="0">
                                <a:solidFill>
                                  <a:schemeClr val="tx1"/>
                                </a:solidFill>
                                <a:latin typeface="Cambria Math" panose="02040503050406030204" pitchFamily="18" charset="0"/>
                              </a:rPr>
                            </m:ctrlPr>
                          </m:dPr>
                          <m:e>
                            <m:f>
                              <m:fPr>
                                <m:ctrlPr>
                                  <a:rPr lang="de-DE" sz="1800" i="1" dirty="0">
                                    <a:solidFill>
                                      <a:schemeClr val="tx1"/>
                                    </a:solidFill>
                                    <a:latin typeface="Cambria Math" panose="02040503050406030204" pitchFamily="18" charset="0"/>
                                  </a:rPr>
                                </m:ctrlPr>
                              </m:fPr>
                              <m:num>
                                <m:sSub>
                                  <m:sSubPr>
                                    <m:ctrlPr>
                                      <a:rPr lang="de-DE" sz="1800" i="1" dirty="0">
                                        <a:solidFill>
                                          <a:schemeClr val="tx1"/>
                                        </a:solidFill>
                                        <a:latin typeface="Cambria Math" panose="02040503050406030204" pitchFamily="18" charset="0"/>
                                      </a:rPr>
                                    </m:ctrlPr>
                                  </m:sSubPr>
                                  <m:e>
                                    <m:r>
                                      <a:rPr lang="de-DE" sz="1800" b="0" i="1" dirty="0">
                                        <a:solidFill>
                                          <a:schemeClr val="tx1"/>
                                        </a:solidFill>
                                        <a:latin typeface="Cambria Math" panose="02040503050406030204" pitchFamily="18" charset="0"/>
                                      </a:rPr>
                                      <m:t>𝑘</m:t>
                                    </m:r>
                                  </m:e>
                                  <m:sub>
                                    <m:r>
                                      <a:rPr lang="de-DE" sz="1800" b="0" i="1" dirty="0">
                                        <a:solidFill>
                                          <a:schemeClr val="tx1"/>
                                        </a:solidFill>
                                        <a:latin typeface="Cambria Math" panose="02040503050406030204" pitchFamily="18" charset="0"/>
                                      </a:rPr>
                                      <m:t>𝑇</m:t>
                                    </m:r>
                                  </m:sub>
                                </m:sSub>
                              </m:num>
                              <m:den>
                                <m:r>
                                  <a:rPr lang="de-DE" sz="1800" b="0" i="1" dirty="0">
                                    <a:solidFill>
                                      <a:schemeClr val="tx1"/>
                                    </a:solidFill>
                                    <a:latin typeface="Cambria Math" panose="02040503050406030204" pitchFamily="18" charset="0"/>
                                  </a:rPr>
                                  <m:t>2</m:t>
                                </m:r>
                              </m:den>
                            </m:f>
                            <m:r>
                              <a:rPr lang="de-DE" sz="1800" b="0">
                                <a:solidFill>
                                  <a:schemeClr val="tx1"/>
                                </a:solidFill>
                                <a:latin typeface="Cambria Math" panose="02040503050406030204" pitchFamily="18" charset="0"/>
                              </a:rPr>
                              <m:t>+ⅈ</m:t>
                            </m:r>
                            <m:r>
                              <a:rPr lang="de-DE" sz="1800" b="0" i="1">
                                <a:solidFill>
                                  <a:schemeClr val="tx1"/>
                                </a:solidFill>
                                <a:latin typeface="Cambria Math" panose="02040503050406030204" pitchFamily="18" charset="0"/>
                              </a:rPr>
                              <m:t>𝛥</m:t>
                            </m:r>
                            <m:r>
                              <a:rPr lang="de-DE" sz="1800" b="0" i="1" smtClean="0">
                                <a:solidFill>
                                  <a:schemeClr val="tx1"/>
                                </a:solidFill>
                                <a:latin typeface="Cambria Math" panose="02040503050406030204" pitchFamily="18" charset="0"/>
                              </a:rPr>
                              <m:t>′</m:t>
                            </m:r>
                          </m:e>
                        </m:d>
                        <m:r>
                          <a:rPr lang="de-DE" sz="1800" b="0">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d>
                              <m:dPr>
                                <m:ctrlPr>
                                  <a:rPr lang="de-DE" sz="1800" i="1">
                                    <a:solidFill>
                                      <a:schemeClr val="tx1"/>
                                    </a:solidFill>
                                    <a:latin typeface="Cambria Math" panose="02040503050406030204" pitchFamily="18" charset="0"/>
                                  </a:rPr>
                                </m:ctrlPr>
                              </m:dPr>
                              <m:e>
                                <m:r>
                                  <a:rPr lang="de-DE" sz="1800" b="0" i="1">
                                    <a:solidFill>
                                      <a:schemeClr val="tx1"/>
                                    </a:solidFill>
                                    <a:latin typeface="Cambria Math" panose="02040503050406030204" pitchFamily="18" charset="0"/>
                                  </a:rPr>
                                  <m:t>𝑖</m:t>
                                </m:r>
                                <m:r>
                                  <a:rPr lang="de-DE" sz="1800" b="0" i="1">
                                    <a:solidFill>
                                      <a:schemeClr val="tx1"/>
                                    </a:solidFill>
                                    <a:latin typeface="Cambria Math" panose="02040503050406030204" pitchFamily="18" charset="0"/>
                                  </a:rPr>
                                  <m:t>𝜒</m:t>
                                </m:r>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𝛾</m:t>
                                    </m:r>
                                  </m:e>
                                  <m:sub>
                                    <m:r>
                                      <a:rPr lang="de-DE" sz="1800" b="0" i="1">
                                        <a:solidFill>
                                          <a:schemeClr val="tx1"/>
                                        </a:solidFill>
                                        <a:latin typeface="Cambria Math" panose="02040503050406030204" pitchFamily="18" charset="0"/>
                                      </a:rPr>
                                      <m:t>𝑇𝑃𝐴</m:t>
                                    </m:r>
                                  </m:sub>
                                </m:sSub>
                              </m:e>
                            </m:d>
                          </m:num>
                          <m:den>
                            <m:r>
                              <a:rPr lang="de-DE" sz="1800" b="0" i="1">
                                <a:solidFill>
                                  <a:schemeClr val="tx1"/>
                                </a:solidFill>
                                <a:latin typeface="Cambria Math" panose="02040503050406030204" pitchFamily="18" charset="0"/>
                              </a:rPr>
                              <m:t>2</m:t>
                            </m:r>
                          </m:den>
                        </m:f>
                        <m:d>
                          <m:dPr>
                            <m:ctrlPr>
                              <a:rPr lang="de-DE" sz="1800" i="1">
                                <a:solidFill>
                                  <a:schemeClr val="tx1"/>
                                </a:solidFill>
                                <a:latin typeface="Cambria Math" panose="02040503050406030204" pitchFamily="18" charset="0"/>
                              </a:rPr>
                            </m:ctrlPr>
                          </m:dPr>
                          <m:e>
                            <m:sSup>
                              <m:sSupPr>
                                <m:ctrlPr>
                                  <a:rPr lang="de-DE" sz="1800" i="1">
                                    <a:solidFill>
                                      <a:schemeClr val="tx1"/>
                                    </a:solidFill>
                                    <a:latin typeface="Cambria Math" panose="02040503050406030204" pitchFamily="18" charset="0"/>
                                  </a:rPr>
                                </m:ctrlPr>
                              </m:sSupPr>
                              <m:e>
                                <m:r>
                                  <a:rPr lang="de-DE" sz="1800" b="0" i="1" smtClean="0">
                                    <a:solidFill>
                                      <a:schemeClr val="tx1"/>
                                    </a:solidFill>
                                    <a:latin typeface="Cambria Math" panose="02040503050406030204" pitchFamily="18" charset="0"/>
                                  </a:rPr>
                                  <m:t>2</m:t>
                                </m:r>
                                <m:d>
                                  <m:dPr>
                                    <m:begChr m:val="|"/>
                                    <m:endChr m:val="|"/>
                                    <m:ctrlPr>
                                      <a:rPr lang="de-DE" sz="1800" i="1">
                                        <a:solidFill>
                                          <a:schemeClr val="tx1"/>
                                        </a:solidFill>
                                        <a:latin typeface="Cambria Math" panose="02040503050406030204" pitchFamily="18" charset="0"/>
                                      </a:rPr>
                                    </m:ctrlPr>
                                  </m:dPr>
                                  <m:e>
                                    <m:r>
                                      <a:rPr lang="de-DE" sz="1800" b="0" i="1">
                                        <a:solidFill>
                                          <a:schemeClr val="tx1"/>
                                        </a:solidFill>
                                        <a:latin typeface="Cambria Math" panose="02040503050406030204" pitchFamily="18" charset="0"/>
                                      </a:rPr>
                                      <m:t>𝑠</m:t>
                                    </m:r>
                                  </m:e>
                                </m:d>
                              </m:e>
                              <m:sup>
                                <m:r>
                                  <a:rPr lang="de-DE" sz="1800" b="0" i="1">
                                    <a:solidFill>
                                      <a:schemeClr val="tx1"/>
                                    </a:solidFill>
                                    <a:latin typeface="Cambria Math" panose="02040503050406030204" pitchFamily="18" charset="0"/>
                                  </a:rPr>
                                  <m:t>2</m:t>
                                </m:r>
                              </m:sup>
                            </m:sSup>
                            <m:r>
                              <a:rPr lang="de-DE" sz="1800" b="0">
                                <a:solidFill>
                                  <a:schemeClr val="tx1"/>
                                </a:solidFill>
                                <a:latin typeface="Cambria Math" panose="02040503050406030204" pitchFamily="18" charset="0"/>
                              </a:rPr>
                              <m:t>+</m:t>
                            </m:r>
                            <m:sSup>
                              <m:sSupPr>
                                <m:ctrlPr>
                                  <a:rPr lang="de-DE" sz="1800" i="1">
                                    <a:solidFill>
                                      <a:schemeClr val="tx1"/>
                                    </a:solidFill>
                                    <a:latin typeface="Cambria Math" panose="02040503050406030204" pitchFamily="18" charset="0"/>
                                  </a:rPr>
                                </m:ctrlPr>
                              </m:sSupPr>
                              <m:e>
                                <m:d>
                                  <m:dPr>
                                    <m:begChr m:val="|"/>
                                    <m:endChr m:val="|"/>
                                    <m:ctrlPr>
                                      <a:rPr lang="de-DE" sz="1800" i="1">
                                        <a:solidFill>
                                          <a:schemeClr val="tx1"/>
                                        </a:solidFill>
                                        <a:latin typeface="Cambria Math" panose="02040503050406030204" pitchFamily="18" charset="0"/>
                                      </a:rPr>
                                    </m:ctrlPr>
                                  </m:dPr>
                                  <m:e>
                                    <m:acc>
                                      <m:accPr>
                                        <m:chr m:val="̃"/>
                                        <m:ctrlPr>
                                          <a:rPr lang="de-DE" sz="1800" i="1">
                                            <a:solidFill>
                                              <a:schemeClr val="tx1"/>
                                            </a:solidFill>
                                            <a:latin typeface="Cambria Math" panose="02040503050406030204" pitchFamily="18" charset="0"/>
                                          </a:rPr>
                                        </m:ctrlPr>
                                      </m:accPr>
                                      <m:e>
                                        <m:r>
                                          <a:rPr lang="de-DE" sz="1800" b="0" i="1">
                                            <a:solidFill>
                                              <a:schemeClr val="tx1"/>
                                            </a:solidFill>
                                            <a:latin typeface="Cambria Math" panose="02040503050406030204" pitchFamily="18" charset="0"/>
                                          </a:rPr>
                                          <m:t>𝑠</m:t>
                                        </m:r>
                                      </m:e>
                                    </m:acc>
                                  </m:e>
                                </m:d>
                              </m:e>
                              <m:sup>
                                <m:r>
                                  <a:rPr lang="de-DE" sz="1800" b="0" i="1">
                                    <a:solidFill>
                                      <a:schemeClr val="tx1"/>
                                    </a:solidFill>
                                    <a:latin typeface="Cambria Math" panose="02040503050406030204" pitchFamily="18" charset="0"/>
                                  </a:rPr>
                                  <m:t>2</m:t>
                                </m:r>
                              </m:sup>
                            </m:sSup>
                          </m:e>
                        </m:d>
                      </m:e>
                    </m:d>
                    <m:r>
                      <a:rPr lang="de-DE" sz="1800" b="0" i="1">
                        <a:solidFill>
                          <a:schemeClr val="tx1"/>
                        </a:solidFill>
                        <a:latin typeface="Cambria Math" panose="02040503050406030204" pitchFamily="18" charset="0"/>
                      </a:rPr>
                      <m:t>𝑠</m:t>
                    </m:r>
                    <m:r>
                      <a:rPr lang="de-DE" sz="1800" b="0" i="1">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r>
                          <a:rPr lang="de-DE" sz="1800" b="0" i="1">
                            <a:solidFill>
                              <a:schemeClr val="tx1"/>
                            </a:solidFill>
                            <a:latin typeface="Cambria Math" panose="02040503050406030204" pitchFamily="18" charset="0"/>
                          </a:rPr>
                          <m:t>𝑖</m:t>
                        </m:r>
                        <m:r>
                          <a:rPr lang="de-DE" sz="1800" b="0" i="1">
                            <a:solidFill>
                              <a:schemeClr val="tx1"/>
                            </a:solidFill>
                            <a:latin typeface="Cambria Math" panose="02040503050406030204" pitchFamily="18" charset="0"/>
                          </a:rPr>
                          <m:t>𝜒</m:t>
                        </m:r>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𝛾</m:t>
                            </m:r>
                          </m:e>
                          <m:sub>
                            <m:r>
                              <a:rPr lang="de-DE" sz="1800" b="0" i="1">
                                <a:solidFill>
                                  <a:schemeClr val="tx1"/>
                                </a:solidFill>
                                <a:latin typeface="Cambria Math" panose="02040503050406030204" pitchFamily="18" charset="0"/>
                              </a:rPr>
                              <m:t>𝑇𝑃𝐴</m:t>
                            </m:r>
                          </m:sub>
                        </m:sSub>
                      </m:num>
                      <m:den>
                        <m:r>
                          <a:rPr lang="de-DE" sz="1800" b="0" i="1">
                            <a:solidFill>
                              <a:schemeClr val="tx1"/>
                            </a:solidFill>
                            <a:latin typeface="Cambria Math" panose="02040503050406030204" pitchFamily="18" charset="0"/>
                          </a:rPr>
                          <m:t>2</m:t>
                        </m:r>
                      </m:den>
                    </m:f>
                    <m:r>
                      <m:rPr>
                        <m:nor/>
                      </m:rPr>
                      <a:rPr lang="de-DE" sz="1800" i="1" dirty="0">
                        <a:solidFill>
                          <a:schemeClr val="tx1"/>
                        </a:solidFill>
                        <a:latin typeface="Cambria Math" panose="02040503050406030204" pitchFamily="18" charset="0"/>
                      </a:rPr>
                      <m:t> </m:t>
                    </m:r>
                    <m:sSup>
                      <m:sSupPr>
                        <m:ctrlPr>
                          <a:rPr lang="de-DE" sz="1800" b="0" i="1" dirty="0" smtClean="0">
                            <a:solidFill>
                              <a:schemeClr val="tx1"/>
                            </a:solidFill>
                            <a:latin typeface="Cambria Math" panose="02040503050406030204" pitchFamily="18" charset="0"/>
                          </a:rPr>
                        </m:ctrlPr>
                      </m:sSupPr>
                      <m:e>
                        <m:r>
                          <a:rPr lang="de-DE" sz="1800" b="0" i="1" dirty="0" smtClean="0">
                            <a:solidFill>
                              <a:schemeClr val="tx1"/>
                            </a:solidFill>
                            <a:latin typeface="Cambria Math" panose="02040503050406030204" pitchFamily="18" charset="0"/>
                          </a:rPr>
                          <m:t>𝑠</m:t>
                        </m:r>
                      </m:e>
                      <m:sup>
                        <m:r>
                          <a:rPr lang="de-DE" sz="1800" b="0" i="1" dirty="0" smtClean="0">
                            <a:solidFill>
                              <a:schemeClr val="tx1"/>
                            </a:solidFill>
                            <a:latin typeface="Cambria Math" panose="02040503050406030204" pitchFamily="18" charset="0"/>
                          </a:rPr>
                          <m:t>2</m:t>
                        </m:r>
                      </m:sup>
                    </m:sSup>
                    <m:sSup>
                      <m:sSupPr>
                        <m:ctrlPr>
                          <a:rPr lang="de-DE" sz="1800" i="1">
                            <a:solidFill>
                              <a:schemeClr val="tx1"/>
                            </a:solidFill>
                            <a:latin typeface="Cambria Math" panose="02040503050406030204" pitchFamily="18" charset="0"/>
                          </a:rPr>
                        </m:ctrlPr>
                      </m:sSupPr>
                      <m:e>
                        <m:acc>
                          <m:accPr>
                            <m:chr m:val="̃"/>
                            <m:ctrlPr>
                              <a:rPr lang="de-DE" sz="1800" i="1">
                                <a:solidFill>
                                  <a:schemeClr val="tx1"/>
                                </a:solidFill>
                                <a:latin typeface="Cambria Math" panose="02040503050406030204" pitchFamily="18" charset="0"/>
                              </a:rPr>
                            </m:ctrlPr>
                          </m:accPr>
                          <m:e>
                            <m:r>
                              <a:rPr lang="de-DE" sz="1800" i="1">
                                <a:solidFill>
                                  <a:schemeClr val="tx1"/>
                                </a:solidFill>
                                <a:latin typeface="Cambria Math" panose="02040503050406030204" pitchFamily="18" charset="0"/>
                              </a:rPr>
                              <m:t>𝑠</m:t>
                            </m:r>
                          </m:e>
                        </m:acc>
                      </m:e>
                      <m:sup>
                        <m:r>
                          <a:rPr lang="de-DE" sz="1800" b="0" i="1">
                            <a:solidFill>
                              <a:schemeClr val="tx1"/>
                            </a:solidFill>
                            <a:latin typeface="Cambria Math" panose="02040503050406030204" pitchFamily="18" charset="0"/>
                          </a:rPr>
                          <m:t>∗</m:t>
                        </m:r>
                      </m:sup>
                    </m:sSup>
                    <m:r>
                      <a:rPr lang="de-DE" sz="1800" b="0" i="1">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r>
                          <a:rPr lang="de-DE" sz="1800" b="0" i="1" smtClean="0">
                            <a:solidFill>
                              <a:schemeClr val="tx1"/>
                            </a:solidFill>
                            <a:latin typeface="Cambria Math" panose="02040503050406030204" pitchFamily="18" charset="0"/>
                          </a:rPr>
                          <m:t>𝑠</m:t>
                        </m:r>
                        <m:r>
                          <a:rPr lang="de-DE" sz="1800" b="0" i="1">
                            <a:solidFill>
                              <a:schemeClr val="tx1"/>
                            </a:solidFill>
                            <a:latin typeface="Cambria Math" panose="02040503050406030204" pitchFamily="18" charset="0"/>
                          </a:rPr>
                          <m:t>𝑖</m:t>
                        </m:r>
                      </m:num>
                      <m:den>
                        <m:r>
                          <a:rPr lang="de-DE" sz="1800" b="0" i="1">
                            <a:solidFill>
                              <a:schemeClr val="tx1"/>
                            </a:solidFill>
                            <a:latin typeface="Cambria Math" panose="02040503050406030204" pitchFamily="18" charset="0"/>
                          </a:rPr>
                          <m:t>2</m:t>
                        </m:r>
                      </m:den>
                    </m:f>
                    <m:d>
                      <m:dPr>
                        <m:begChr m:val="["/>
                        <m:endChr m:val="]"/>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𝛾</m:t>
                            </m:r>
                          </m:e>
                          <m:sub>
                            <m:r>
                              <a:rPr lang="de-DE" sz="1800" b="0" i="1">
                                <a:solidFill>
                                  <a:schemeClr val="tx1"/>
                                </a:solidFill>
                                <a:latin typeface="Cambria Math" panose="02040503050406030204" pitchFamily="18" charset="0"/>
                              </a:rPr>
                              <m:t>𝐹𝐶𝐴</m:t>
                            </m:r>
                          </m:sub>
                        </m:sSub>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Sub>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Sub>
                          </m:e>
                        </m:d>
                        <m:r>
                          <a:rPr lang="de-DE" sz="1800" b="0" i="1">
                            <a:solidFill>
                              <a:schemeClr val="tx1"/>
                            </a:solidFill>
                            <a:latin typeface="Cambria Math" panose="02040503050406030204" pitchFamily="18" charset="0"/>
                          </a:rPr>
                          <m:t>−</m:t>
                        </m:r>
                        <m:r>
                          <a:rPr lang="de-DE" sz="1800" b="0" i="1">
                            <a:solidFill>
                              <a:schemeClr val="tx1"/>
                            </a:solidFill>
                            <a:latin typeface="Cambria Math" panose="02040503050406030204" pitchFamily="18" charset="0"/>
                          </a:rPr>
                          <m:t>𝑖</m:t>
                        </m:r>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Sub>
                            <m:r>
                              <a:rPr lang="de-DE" sz="1800" b="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𝜎</m:t>
                                    </m:r>
                                  </m:e>
                                  <m:sub>
                                    <m:r>
                                      <a:rPr lang="de-DE" sz="1800" b="0" i="1">
                                        <a:solidFill>
                                          <a:schemeClr val="tx1"/>
                                        </a:solidFill>
                                        <a:latin typeface="Cambria Math" panose="02040503050406030204" pitchFamily="18" charset="0"/>
                                      </a:rPr>
                                      <m:t>𝐹𝐶𝐷</m:t>
                                    </m:r>
                                  </m:sub>
                                </m:sSub>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up>
                                <m:r>
                                  <a:rPr lang="de-DE" sz="1800" b="0" i="1">
                                    <a:solidFill>
                                      <a:schemeClr val="tx1"/>
                                    </a:solidFill>
                                    <a:latin typeface="Cambria Math" panose="02040503050406030204" pitchFamily="18" charset="0"/>
                                  </a:rPr>
                                  <m:t>0.8</m:t>
                                </m:r>
                              </m:sup>
                            </m:sSubSup>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Sub>
                            <m:r>
                              <a:rPr lang="de-DE" sz="1800" b="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𝜎</m:t>
                                    </m:r>
                                  </m:e>
                                  <m:sub>
                                    <m:r>
                                      <a:rPr lang="de-DE" sz="1800" b="0" i="1">
                                        <a:solidFill>
                                          <a:schemeClr val="tx1"/>
                                        </a:solidFill>
                                        <a:latin typeface="Cambria Math" panose="02040503050406030204" pitchFamily="18" charset="0"/>
                                      </a:rPr>
                                      <m:t>𝐹𝐶𝐷</m:t>
                                    </m:r>
                                  </m:sub>
                                </m:sSub>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up>
                                <m:r>
                                  <a:rPr lang="de-DE" sz="1800" b="0" i="1">
                                    <a:solidFill>
                                      <a:schemeClr val="tx1"/>
                                    </a:solidFill>
                                    <a:latin typeface="Cambria Math" panose="02040503050406030204" pitchFamily="18" charset="0"/>
                                  </a:rPr>
                                  <m:t>0.8</m:t>
                                </m:r>
                              </m:sup>
                            </m:sSubSup>
                          </m:e>
                        </m:d>
                      </m:e>
                    </m:d>
                    <m:r>
                      <a:rPr lang="de-DE" sz="1800" b="0" i="1">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acc>
                          <m:accPr>
                            <m:chr m:val="̃"/>
                            <m:ctrlPr>
                              <a:rPr lang="de-DE" sz="1800" i="1">
                                <a:solidFill>
                                  <a:schemeClr val="tx1"/>
                                </a:solidFill>
                                <a:latin typeface="Cambria Math" panose="02040503050406030204" pitchFamily="18" charset="0"/>
                              </a:rPr>
                            </m:ctrlPr>
                          </m:accPr>
                          <m:e>
                            <m:r>
                              <a:rPr lang="de-DE" sz="1800" i="1">
                                <a:solidFill>
                                  <a:schemeClr val="tx1"/>
                                </a:solidFill>
                                <a:latin typeface="Cambria Math" panose="02040503050406030204" pitchFamily="18" charset="0"/>
                              </a:rPr>
                              <m:t>𝑠</m:t>
                            </m:r>
                          </m:e>
                        </m:acc>
                      </m:num>
                      <m:den>
                        <m:r>
                          <a:rPr lang="de-DE" sz="1800" b="0" i="1">
                            <a:solidFill>
                              <a:schemeClr val="tx1"/>
                            </a:solidFill>
                            <a:latin typeface="Cambria Math" panose="02040503050406030204" pitchFamily="18" charset="0"/>
                          </a:rPr>
                          <m:t>2</m:t>
                        </m:r>
                      </m:den>
                    </m:f>
                    <m:d>
                      <m:dPr>
                        <m:begChr m:val="["/>
                        <m:endChr m:val="]"/>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𝛾</m:t>
                            </m:r>
                          </m:e>
                          <m:sub>
                            <m:r>
                              <a:rPr lang="de-DE" sz="1800" b="0" i="1">
                                <a:solidFill>
                                  <a:schemeClr val="tx1"/>
                                </a:solidFill>
                                <a:latin typeface="Cambria Math" panose="02040503050406030204" pitchFamily="18" charset="0"/>
                              </a:rPr>
                              <m:t>𝐹𝐶𝐴</m:t>
                            </m:r>
                          </m:sub>
                        </m:sSub>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Sub>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Sub>
                          </m:e>
                        </m:d>
                        <m:r>
                          <a:rPr lang="de-DE" sz="1800" b="0" i="1">
                            <a:solidFill>
                              <a:schemeClr val="tx1"/>
                            </a:solidFill>
                            <a:latin typeface="Cambria Math" panose="02040503050406030204" pitchFamily="18" charset="0"/>
                          </a:rPr>
                          <m:t>−</m:t>
                        </m:r>
                        <m:r>
                          <a:rPr lang="de-DE" sz="1800" b="0" i="1">
                            <a:solidFill>
                              <a:schemeClr val="tx1"/>
                            </a:solidFill>
                            <a:latin typeface="Cambria Math" panose="02040503050406030204" pitchFamily="18" charset="0"/>
                          </a:rPr>
                          <m:t>𝑖</m:t>
                        </m:r>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Sub>
                            <m:r>
                              <a:rPr lang="de-DE" sz="1800" b="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𝜎</m:t>
                                    </m:r>
                                  </m:e>
                                  <m:sub>
                                    <m:r>
                                      <a:rPr lang="de-DE" sz="1800" b="0" i="1">
                                        <a:solidFill>
                                          <a:schemeClr val="tx1"/>
                                        </a:solidFill>
                                        <a:latin typeface="Cambria Math" panose="02040503050406030204" pitchFamily="18" charset="0"/>
                                      </a:rPr>
                                      <m:t>𝐹𝐶𝐷</m:t>
                                    </m:r>
                                  </m:sub>
                                </m:sSub>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𝑦</m:t>
                                </m:r>
                              </m:sub>
                              <m:sup>
                                <m:r>
                                  <a:rPr lang="de-DE" sz="1800" b="0" i="1">
                                    <a:solidFill>
                                      <a:schemeClr val="tx1"/>
                                    </a:solidFill>
                                    <a:latin typeface="Cambria Math" panose="02040503050406030204" pitchFamily="18" charset="0"/>
                                  </a:rPr>
                                  <m:t>0.8</m:t>
                                </m:r>
                              </m:sup>
                            </m:sSubSup>
                            <m:r>
                              <a:rPr lang="de-DE" sz="1800" b="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Sub>
                            <m:r>
                              <a:rPr lang="de-DE" sz="1800" b="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b="0" i="1">
                                        <a:solidFill>
                                          <a:schemeClr val="tx1"/>
                                        </a:solidFill>
                                        <a:latin typeface="Cambria Math" panose="02040503050406030204" pitchFamily="18" charset="0"/>
                                      </a:rPr>
                                      <m:t>𝜎</m:t>
                                    </m:r>
                                  </m:e>
                                  <m:sub>
                                    <m:r>
                                      <a:rPr lang="de-DE" sz="1800" b="0" i="1">
                                        <a:solidFill>
                                          <a:schemeClr val="tx1"/>
                                        </a:solidFill>
                                        <a:latin typeface="Cambria Math" panose="02040503050406030204" pitchFamily="18" charset="0"/>
                                      </a:rPr>
                                      <m:t>𝐹𝐶𝐷</m:t>
                                    </m:r>
                                  </m:sub>
                                </m:sSub>
                                <m:r>
                                  <a:rPr lang="de-DE" sz="1800" b="0" i="1">
                                    <a:solidFill>
                                      <a:schemeClr val="tx1"/>
                                    </a:solidFill>
                                    <a:latin typeface="Cambria Math" panose="02040503050406030204" pitchFamily="18" charset="0"/>
                                  </a:rPr>
                                  <m:t>𝑛</m:t>
                                </m:r>
                              </m:e>
                              <m:sub>
                                <m:r>
                                  <a:rPr lang="de-DE" sz="1800" b="0" i="1">
                                    <a:solidFill>
                                      <a:schemeClr val="tx1"/>
                                    </a:solidFill>
                                    <a:latin typeface="Cambria Math" panose="02040503050406030204" pitchFamily="18" charset="0"/>
                                  </a:rPr>
                                  <m:t>𝑧</m:t>
                                </m:r>
                              </m:sub>
                              <m:sup>
                                <m:r>
                                  <a:rPr lang="de-DE" sz="1800" b="0" i="1">
                                    <a:solidFill>
                                      <a:schemeClr val="tx1"/>
                                    </a:solidFill>
                                    <a:latin typeface="Cambria Math" panose="02040503050406030204" pitchFamily="18" charset="0"/>
                                  </a:rPr>
                                  <m:t>0.8</m:t>
                                </m:r>
                              </m:sup>
                            </m:sSubSup>
                          </m:e>
                        </m:d>
                      </m:e>
                    </m:d>
                    <m:r>
                      <a:rPr lang="de-DE" sz="1800" b="1" i="1" smtClean="0">
                        <a:solidFill>
                          <a:schemeClr val="tx1"/>
                        </a:solidFill>
                        <a:latin typeface="Cambria Math" panose="02040503050406030204" pitchFamily="18" charset="0"/>
                      </a:rPr>
                      <m:t>+</m:t>
                    </m:r>
                    <m:f>
                      <m:fPr>
                        <m:ctrlPr>
                          <a:rPr lang="de-DE" sz="1800" b="1" i="1">
                            <a:solidFill>
                              <a:schemeClr val="tx1"/>
                            </a:solidFill>
                            <a:latin typeface="Cambria Math" panose="02040503050406030204" pitchFamily="18" charset="0"/>
                          </a:rPr>
                        </m:ctrlPr>
                      </m:fPr>
                      <m:num>
                        <m:r>
                          <a:rPr lang="de-DE" sz="1800" b="1" i="0" smtClean="0">
                            <a:solidFill>
                              <a:schemeClr val="tx1"/>
                            </a:solidFill>
                            <a:latin typeface="Cambria Math" panose="02040503050406030204" pitchFamily="18" charset="0"/>
                          </a:rPr>
                          <m:t>𝐬</m:t>
                        </m:r>
                        <m:r>
                          <a:rPr lang="de-DE" sz="1800" b="1" i="0">
                            <a:solidFill>
                              <a:schemeClr val="tx1"/>
                            </a:solidFill>
                            <a:latin typeface="Cambria Math" panose="02040503050406030204" pitchFamily="18" charset="0"/>
                          </a:rPr>
                          <m:t>𝐢</m:t>
                        </m:r>
                      </m:num>
                      <m:den>
                        <m:r>
                          <a:rPr lang="de-DE" sz="1800" b="1" i="0">
                            <a:solidFill>
                              <a:schemeClr val="tx1"/>
                            </a:solidFill>
                            <a:latin typeface="Cambria Math" panose="02040503050406030204" pitchFamily="18" charset="0"/>
                          </a:rPr>
                          <m:t>𝟐</m:t>
                        </m:r>
                      </m:den>
                    </m:f>
                    <m:d>
                      <m:dPr>
                        <m:ctrlPr>
                          <a:rPr lang="de-DE" sz="1800" b="1" i="1" smtClean="0">
                            <a:solidFill>
                              <a:schemeClr val="tx1"/>
                            </a:solidFill>
                            <a:latin typeface="Cambria Math" panose="02040503050406030204" pitchFamily="18" charset="0"/>
                          </a:rPr>
                        </m:ctrlPr>
                      </m:dPr>
                      <m:e>
                        <m:sSub>
                          <m:sSubPr>
                            <m:ctrlPr>
                              <a:rPr lang="de-DE" sz="1800" b="1" i="1" smtClean="0">
                                <a:solidFill>
                                  <a:schemeClr val="tx1"/>
                                </a:solidFill>
                                <a:latin typeface="Cambria Math" panose="02040503050406030204" pitchFamily="18" charset="0"/>
                              </a:rPr>
                            </m:ctrlPr>
                          </m:sSubPr>
                          <m:e>
                            <m:r>
                              <a:rPr lang="de-DE" sz="1800" b="1" i="0" smtClean="0">
                                <a:solidFill>
                                  <a:schemeClr val="tx1"/>
                                </a:solidFill>
                                <a:latin typeface="Cambria Math" panose="02040503050406030204" pitchFamily="18" charset="0"/>
                              </a:rPr>
                              <m:t>𝐓</m:t>
                            </m:r>
                          </m:e>
                          <m:sub>
                            <m:r>
                              <a:rPr lang="de-DE" sz="1800" b="1" i="0" smtClean="0">
                                <a:solidFill>
                                  <a:schemeClr val="tx1"/>
                                </a:solidFill>
                                <a:latin typeface="Cambria Math" panose="02040503050406030204" pitchFamily="18" charset="0"/>
                              </a:rPr>
                              <m:t>𝐲</m:t>
                            </m:r>
                          </m:sub>
                        </m:sSub>
                        <m:r>
                          <a:rPr lang="de-DE" sz="1800" b="1" i="0" smtClean="0">
                            <a:solidFill>
                              <a:schemeClr val="tx1"/>
                            </a:solidFill>
                            <a:latin typeface="Cambria Math" panose="02040503050406030204" pitchFamily="18" charset="0"/>
                          </a:rPr>
                          <m:t>−</m:t>
                        </m:r>
                        <m:sSub>
                          <m:sSubPr>
                            <m:ctrlPr>
                              <a:rPr lang="de-DE" sz="1800" b="1" i="1" smtClean="0">
                                <a:solidFill>
                                  <a:schemeClr val="tx1"/>
                                </a:solidFill>
                                <a:latin typeface="Cambria Math" panose="02040503050406030204" pitchFamily="18" charset="0"/>
                              </a:rPr>
                            </m:ctrlPr>
                          </m:sSubPr>
                          <m:e>
                            <m:r>
                              <a:rPr lang="de-DE" sz="1800" b="1" i="0" smtClean="0">
                                <a:solidFill>
                                  <a:schemeClr val="tx1"/>
                                </a:solidFill>
                                <a:latin typeface="Cambria Math" panose="02040503050406030204" pitchFamily="18" charset="0"/>
                              </a:rPr>
                              <m:t>𝐓</m:t>
                            </m:r>
                          </m:e>
                          <m:sub>
                            <m:r>
                              <a:rPr lang="de-DE" sz="1800" b="1" i="0" smtClean="0">
                                <a:solidFill>
                                  <a:schemeClr val="tx1"/>
                                </a:solidFill>
                                <a:latin typeface="Cambria Math" panose="02040503050406030204" pitchFamily="18" charset="0"/>
                              </a:rPr>
                              <m:t>𝐳</m:t>
                            </m:r>
                          </m:sub>
                        </m:sSub>
                      </m:e>
                    </m:d>
                    <m:r>
                      <a:rPr lang="de-DE" sz="1800" b="1" i="0" smtClean="0">
                        <a:solidFill>
                          <a:schemeClr val="tx1"/>
                        </a:solidFill>
                        <a:latin typeface="Cambria Math" panose="02040503050406030204" pitchFamily="18" charset="0"/>
                      </a:rPr>
                      <m:t>−</m:t>
                    </m:r>
                    <m:f>
                      <m:fPr>
                        <m:ctrlPr>
                          <a:rPr lang="de-DE" sz="1800" b="1" i="1">
                            <a:solidFill>
                              <a:schemeClr val="tx1"/>
                            </a:solidFill>
                            <a:latin typeface="Cambria Math" panose="02040503050406030204" pitchFamily="18" charset="0"/>
                          </a:rPr>
                        </m:ctrlPr>
                      </m:fPr>
                      <m:num>
                        <m:acc>
                          <m:accPr>
                            <m:chr m:val="̃"/>
                            <m:ctrlPr>
                              <a:rPr lang="de-DE" sz="1800" i="1">
                                <a:solidFill>
                                  <a:schemeClr val="tx1"/>
                                </a:solidFill>
                                <a:latin typeface="Cambria Math" panose="02040503050406030204" pitchFamily="18" charset="0"/>
                              </a:rPr>
                            </m:ctrlPr>
                          </m:accPr>
                          <m:e>
                            <m:r>
                              <a:rPr lang="de-DE" sz="1800" i="1">
                                <a:solidFill>
                                  <a:schemeClr val="tx1"/>
                                </a:solidFill>
                                <a:latin typeface="Cambria Math" panose="02040503050406030204" pitchFamily="18" charset="0"/>
                              </a:rPr>
                              <m:t>𝑠</m:t>
                            </m:r>
                          </m:e>
                        </m:acc>
                      </m:num>
                      <m:den>
                        <m:r>
                          <a:rPr lang="de-DE" sz="1800" b="1" i="0">
                            <a:solidFill>
                              <a:schemeClr val="tx1"/>
                            </a:solidFill>
                            <a:latin typeface="Cambria Math" panose="02040503050406030204" pitchFamily="18" charset="0"/>
                          </a:rPr>
                          <m:t>𝟐</m:t>
                        </m:r>
                      </m:den>
                    </m:f>
                    <m:r>
                      <a:rPr lang="de-DE" sz="1800" b="1" i="0" smtClean="0">
                        <a:solidFill>
                          <a:schemeClr val="tx1"/>
                        </a:solidFill>
                        <a:latin typeface="Cambria Math" panose="02040503050406030204" pitchFamily="18" charset="0"/>
                      </a:rPr>
                      <m:t>(</m:t>
                    </m:r>
                    <m:sSub>
                      <m:sSubPr>
                        <m:ctrlPr>
                          <a:rPr lang="de-DE" sz="1800" b="1" i="1" smtClean="0">
                            <a:solidFill>
                              <a:schemeClr val="tx1"/>
                            </a:solidFill>
                            <a:latin typeface="Cambria Math" panose="02040503050406030204" pitchFamily="18" charset="0"/>
                          </a:rPr>
                        </m:ctrlPr>
                      </m:sSubPr>
                      <m:e>
                        <m:r>
                          <a:rPr lang="de-DE" sz="1800" b="1" i="0" smtClean="0">
                            <a:solidFill>
                              <a:schemeClr val="tx1"/>
                            </a:solidFill>
                            <a:latin typeface="Cambria Math" panose="02040503050406030204" pitchFamily="18" charset="0"/>
                          </a:rPr>
                          <m:t>𝐓</m:t>
                        </m:r>
                      </m:e>
                      <m:sub>
                        <m:r>
                          <a:rPr lang="de-DE" sz="1800" b="1" i="0" smtClean="0">
                            <a:solidFill>
                              <a:schemeClr val="tx1"/>
                            </a:solidFill>
                            <a:latin typeface="Cambria Math" panose="02040503050406030204" pitchFamily="18" charset="0"/>
                          </a:rPr>
                          <m:t>𝐲</m:t>
                        </m:r>
                      </m:sub>
                    </m:sSub>
                    <m:r>
                      <a:rPr lang="de-DE" sz="1800" b="1" i="0" smtClean="0">
                        <a:solidFill>
                          <a:schemeClr val="tx1"/>
                        </a:solidFill>
                        <a:latin typeface="Cambria Math" panose="02040503050406030204" pitchFamily="18" charset="0"/>
                      </a:rPr>
                      <m:t>+</m:t>
                    </m:r>
                    <m:sSub>
                      <m:sSubPr>
                        <m:ctrlPr>
                          <a:rPr lang="de-DE" sz="1800" b="1" i="1" smtClean="0">
                            <a:solidFill>
                              <a:schemeClr val="tx1"/>
                            </a:solidFill>
                            <a:latin typeface="Cambria Math" panose="02040503050406030204" pitchFamily="18" charset="0"/>
                          </a:rPr>
                        </m:ctrlPr>
                      </m:sSubPr>
                      <m:e>
                        <m:r>
                          <a:rPr lang="de-DE" sz="1800" b="1" i="0" smtClean="0">
                            <a:solidFill>
                              <a:schemeClr val="tx1"/>
                            </a:solidFill>
                            <a:latin typeface="Cambria Math" panose="02040503050406030204" pitchFamily="18" charset="0"/>
                          </a:rPr>
                          <m:t>𝐓</m:t>
                        </m:r>
                      </m:e>
                      <m:sub>
                        <m:r>
                          <a:rPr lang="de-DE" sz="1800" b="1" i="0" smtClean="0">
                            <a:solidFill>
                              <a:schemeClr val="tx1"/>
                            </a:solidFill>
                            <a:latin typeface="Cambria Math" panose="02040503050406030204" pitchFamily="18" charset="0"/>
                          </a:rPr>
                          <m:t>𝐳</m:t>
                        </m:r>
                      </m:sub>
                    </m:sSub>
                    <m:r>
                      <a:rPr lang="de-DE" sz="1800" b="1" i="0" smtClean="0">
                        <a:solidFill>
                          <a:schemeClr val="tx1"/>
                        </a:solidFill>
                        <a:latin typeface="Cambria Math" panose="02040503050406030204" pitchFamily="18" charset="0"/>
                      </a:rPr>
                      <m:t>)</m:t>
                    </m:r>
                    <m:r>
                      <a:rPr lang="de-DE" sz="1800" i="1">
                        <a:solidFill>
                          <a:schemeClr val="tx1"/>
                        </a:solidFill>
                        <a:latin typeface="Cambria Math" panose="02040503050406030204" pitchFamily="18" charset="0"/>
                      </a:rPr>
                      <m:t>−</m:t>
                    </m:r>
                    <m:rad>
                      <m:radPr>
                        <m:degHide m:val="on"/>
                        <m:ctrlPr>
                          <a:rPr lang="de-DE" sz="1800" i="1">
                            <a:solidFill>
                              <a:schemeClr val="tx1"/>
                            </a:solidFill>
                            <a:latin typeface="Cambria Math" panose="02040503050406030204" pitchFamily="18" charset="0"/>
                          </a:rPr>
                        </m:ctrlPr>
                      </m:radPr>
                      <m:deg/>
                      <m:e>
                        <m:r>
                          <a:rPr lang="de-DE" sz="1800" i="1">
                            <a:solidFill>
                              <a:schemeClr val="tx1"/>
                            </a:solidFill>
                            <a:latin typeface="Cambria Math" panose="02040503050406030204" pitchFamily="18" charset="0"/>
                          </a:rPr>
                          <m:t>𝑘</m:t>
                        </m:r>
                        <m:r>
                          <a:rPr lang="de-DE" sz="1800" b="0" i="1" smtClean="0">
                            <a:solidFill>
                              <a:schemeClr val="tx1"/>
                            </a:solidFill>
                            <a:latin typeface="Cambria Math" panose="02040503050406030204" pitchFamily="18" charset="0"/>
                          </a:rPr>
                          <m:t>′</m:t>
                        </m:r>
                      </m:e>
                    </m:rad>
                    <m:r>
                      <a:rPr lang="de-DE" sz="1800" i="1">
                        <a:solidFill>
                          <a:schemeClr val="tx1"/>
                        </a:solidFill>
                        <a:latin typeface="Cambria Math" panose="02040503050406030204" pitchFamily="18" charset="0"/>
                      </a:rPr>
                      <m:t>𝑢</m:t>
                    </m:r>
                  </m:oMath>
                </a14:m>
                <a:endParaRPr lang="de-DE" sz="1800" i="1" dirty="0">
                  <a:solidFill>
                    <a:schemeClr val="tx1"/>
                  </a:solidFill>
                  <a:latin typeface="Cambria Math" panose="02040503050406030204" pitchFamily="18" charset="0"/>
                </a:endParaRPr>
              </a:p>
              <a:p>
                <a14:m>
                  <m:oMath xmlns:m="http://schemas.openxmlformats.org/officeDocument/2006/math">
                    <m:f>
                      <m:fPr>
                        <m:ctrlPr>
                          <a:rPr lang="de-DE" sz="1800" i="1" dirty="0">
                            <a:solidFill>
                              <a:schemeClr val="tx1"/>
                            </a:solidFill>
                            <a:latin typeface="Cambria Math" panose="02040503050406030204" pitchFamily="18" charset="0"/>
                          </a:rPr>
                        </m:ctrlPr>
                      </m:fPr>
                      <m:num>
                        <m:r>
                          <a:rPr lang="de-DE" sz="1800" i="1" dirty="0">
                            <a:solidFill>
                              <a:schemeClr val="tx1"/>
                            </a:solidFill>
                            <a:latin typeface="Cambria Math" panose="02040503050406030204" pitchFamily="18" charset="0"/>
                          </a:rPr>
                          <m:t>𝜕</m:t>
                        </m:r>
                        <m:sSub>
                          <m:sSubPr>
                            <m:ctrlPr>
                              <a:rPr lang="de-DE" sz="1800" i="1" dirty="0">
                                <a:solidFill>
                                  <a:schemeClr val="tx1"/>
                                </a:solidFill>
                                <a:latin typeface="Cambria Math" panose="02040503050406030204" pitchFamily="18" charset="0"/>
                              </a:rPr>
                            </m:ctrlPr>
                          </m:sSubPr>
                          <m:e>
                            <m:r>
                              <a:rPr lang="de-DE" sz="1800" i="1" dirty="0">
                                <a:solidFill>
                                  <a:schemeClr val="tx1"/>
                                </a:solidFill>
                                <a:latin typeface="Cambria Math" panose="02040503050406030204" pitchFamily="18" charset="0"/>
                              </a:rPr>
                              <m:t>𝑛</m:t>
                            </m:r>
                          </m:e>
                          <m:sub>
                            <m:r>
                              <a:rPr lang="de-DE" sz="1800" i="1" dirty="0">
                                <a:solidFill>
                                  <a:schemeClr val="tx1"/>
                                </a:solidFill>
                                <a:latin typeface="Cambria Math" panose="02040503050406030204" pitchFamily="18" charset="0"/>
                              </a:rPr>
                              <m:t>𝑧</m:t>
                            </m:r>
                          </m:sub>
                        </m:sSub>
                      </m:num>
                      <m:den>
                        <m:r>
                          <a:rPr lang="de-DE" sz="1800" i="1" dirty="0">
                            <a:solidFill>
                              <a:schemeClr val="tx1"/>
                            </a:solidFill>
                            <a:latin typeface="Cambria Math" panose="02040503050406030204" pitchFamily="18" charset="0"/>
                          </a:rPr>
                          <m:t>𝜕</m:t>
                        </m:r>
                        <m:r>
                          <a:rPr lang="de-DE" sz="1800" i="1" dirty="0">
                            <a:solidFill>
                              <a:schemeClr val="tx1"/>
                            </a:solidFill>
                            <a:latin typeface="Cambria Math" panose="02040503050406030204" pitchFamily="18" charset="0"/>
                          </a:rPr>
                          <m:t>𝑡</m:t>
                        </m:r>
                      </m:den>
                    </m:f>
                    <m:r>
                      <a:rPr lang="de-DE" sz="1800" i="1" dirty="0">
                        <a:solidFill>
                          <a:schemeClr val="tx1"/>
                        </a:solidFill>
                        <a:latin typeface="Cambria Math" panose="02040503050406030204" pitchFamily="18" charset="0"/>
                      </a:rPr>
                      <m:t> =</m:t>
                    </m:r>
                    <m:sSup>
                      <m:sSupPr>
                        <m:ctrlPr>
                          <a:rPr lang="de-DE" sz="1800" i="1" dirty="0">
                            <a:solidFill>
                              <a:schemeClr val="tx1"/>
                            </a:solidFill>
                            <a:latin typeface="Cambria Math" panose="02040503050406030204" pitchFamily="18" charset="0"/>
                          </a:rPr>
                        </m:ctrlPr>
                      </m:sSupPr>
                      <m:e>
                        <m:d>
                          <m:dPr>
                            <m:begChr m:val="|"/>
                            <m:endChr m:val="|"/>
                            <m:ctrlPr>
                              <a:rPr lang="de-DE" sz="1800" i="1" dirty="0">
                                <a:solidFill>
                                  <a:schemeClr val="tx1"/>
                                </a:solidFill>
                                <a:latin typeface="Cambria Math" panose="02040503050406030204" pitchFamily="18" charset="0"/>
                              </a:rPr>
                            </m:ctrlPr>
                          </m:dPr>
                          <m:e>
                            <m:r>
                              <a:rPr lang="de-DE" sz="1800" i="1" dirty="0">
                                <a:solidFill>
                                  <a:schemeClr val="tx1"/>
                                </a:solidFill>
                                <a:latin typeface="Cambria Math" panose="02040503050406030204" pitchFamily="18" charset="0"/>
                              </a:rPr>
                              <m:t>𝑧</m:t>
                            </m:r>
                          </m:e>
                        </m:d>
                      </m:e>
                      <m:sup>
                        <m:r>
                          <a:rPr lang="de-DE" sz="1800" i="1" dirty="0">
                            <a:solidFill>
                              <a:schemeClr val="tx1"/>
                            </a:solidFill>
                            <a:latin typeface="Cambria Math" panose="02040503050406030204" pitchFamily="18" charset="0"/>
                          </a:rPr>
                          <m:t>4</m:t>
                        </m:r>
                      </m:sup>
                    </m:sSup>
                    <m:r>
                      <a:rPr lang="de-DE" sz="1800" i="1" dirty="0">
                        <a:solidFill>
                          <a:schemeClr val="tx1"/>
                        </a:solidFill>
                        <a:latin typeface="Cambria Math" panose="02040503050406030204" pitchFamily="18" charset="0"/>
                      </a:rPr>
                      <m:t>−</m:t>
                    </m:r>
                    <m:f>
                      <m:fPr>
                        <m:ctrlPr>
                          <a:rPr lang="de-DE" sz="1800" i="1" dirty="0">
                            <a:solidFill>
                              <a:schemeClr val="tx1"/>
                            </a:solidFill>
                            <a:latin typeface="Cambria Math" panose="02040503050406030204" pitchFamily="18" charset="0"/>
                          </a:rPr>
                        </m:ctrlPr>
                      </m:fPr>
                      <m:num>
                        <m:sSub>
                          <m:sSubPr>
                            <m:ctrlPr>
                              <a:rPr lang="de-DE" sz="1800" i="1" dirty="0">
                                <a:solidFill>
                                  <a:schemeClr val="tx1"/>
                                </a:solidFill>
                                <a:latin typeface="Cambria Math" panose="02040503050406030204" pitchFamily="18" charset="0"/>
                              </a:rPr>
                            </m:ctrlPr>
                          </m:sSubPr>
                          <m:e>
                            <m:r>
                              <a:rPr lang="de-DE" sz="1800" i="1" dirty="0">
                                <a:solidFill>
                                  <a:schemeClr val="tx1"/>
                                </a:solidFill>
                                <a:latin typeface="Cambria Math" panose="02040503050406030204" pitchFamily="18" charset="0"/>
                              </a:rPr>
                              <m:t>𝑛</m:t>
                            </m:r>
                          </m:e>
                          <m:sub>
                            <m:r>
                              <a:rPr lang="de-DE" sz="1800" i="1" dirty="0">
                                <a:solidFill>
                                  <a:schemeClr val="tx1"/>
                                </a:solidFill>
                                <a:latin typeface="Cambria Math" panose="02040503050406030204" pitchFamily="18" charset="0"/>
                              </a:rPr>
                              <m:t>𝑧</m:t>
                            </m:r>
                          </m:sub>
                        </m:sSub>
                      </m:num>
                      <m:den>
                        <m:r>
                          <a:rPr lang="de-DE" sz="1800" i="1" dirty="0">
                            <a:solidFill>
                              <a:schemeClr val="tx1"/>
                            </a:solidFill>
                            <a:latin typeface="Cambria Math" panose="02040503050406030204" pitchFamily="18" charset="0"/>
                          </a:rPr>
                          <m:t>𝜏</m:t>
                        </m:r>
                      </m:den>
                    </m:f>
                    <m:r>
                      <a:rPr lang="de-DE" sz="1800" i="1" dirty="0">
                        <a:solidFill>
                          <a:schemeClr val="tx1"/>
                        </a:solidFill>
                        <a:latin typeface="Cambria Math" panose="02040503050406030204" pitchFamily="18" charset="0"/>
                      </a:rPr>
                      <m:t>=</m:t>
                    </m:r>
                    <m:f>
                      <m:fPr>
                        <m:ctrlPr>
                          <a:rPr lang="de-DE" sz="1800" i="1" dirty="0">
                            <a:solidFill>
                              <a:schemeClr val="tx1"/>
                            </a:solidFill>
                            <a:latin typeface="Cambria Math" panose="02040503050406030204" pitchFamily="18" charset="0"/>
                          </a:rPr>
                        </m:ctrlPr>
                      </m:fPr>
                      <m:num>
                        <m:sSup>
                          <m:sSupPr>
                            <m:ctrlPr>
                              <a:rPr lang="de-DE" sz="1800" i="1" dirty="0">
                                <a:solidFill>
                                  <a:schemeClr val="tx1"/>
                                </a:solidFill>
                                <a:latin typeface="Cambria Math" panose="02040503050406030204" pitchFamily="18" charset="0"/>
                              </a:rPr>
                            </m:ctrlPr>
                          </m:sSupPr>
                          <m:e>
                            <m:d>
                              <m:dPr>
                                <m:begChr m:val="|"/>
                                <m:endChr m:val="|"/>
                                <m:ctrlPr>
                                  <a:rPr lang="de-DE" sz="1800" i="1" dirty="0">
                                    <a:solidFill>
                                      <a:schemeClr val="tx1"/>
                                    </a:solidFill>
                                    <a:latin typeface="Cambria Math" panose="02040503050406030204" pitchFamily="18" charset="0"/>
                                  </a:rPr>
                                </m:ctrlPr>
                              </m:dPr>
                              <m:e>
                                <m:acc>
                                  <m:accPr>
                                    <m:chr m:val="̃"/>
                                    <m:ctrlPr>
                                      <a:rPr lang="de-DE" sz="1800" i="1" dirty="0">
                                        <a:solidFill>
                                          <a:schemeClr val="tx1"/>
                                        </a:solidFill>
                                        <a:latin typeface="Cambria Math" panose="02040503050406030204" pitchFamily="18" charset="0"/>
                                      </a:rPr>
                                    </m:ctrlPr>
                                  </m:accPr>
                                  <m:e>
                                    <m:r>
                                      <a:rPr lang="de-DE" sz="1800" i="1" dirty="0">
                                        <a:solidFill>
                                          <a:schemeClr val="tx1"/>
                                        </a:solidFill>
                                        <a:latin typeface="Cambria Math" panose="02040503050406030204" pitchFamily="18" charset="0"/>
                                      </a:rPr>
                                      <m:t>𝑠</m:t>
                                    </m:r>
                                  </m:e>
                                </m:acc>
                                <m:r>
                                  <a:rPr lang="de-DE" sz="1800" i="1" dirty="0">
                                    <a:solidFill>
                                      <a:schemeClr val="tx1"/>
                                    </a:solidFill>
                                    <a:latin typeface="Cambria Math" panose="02040503050406030204" pitchFamily="18" charset="0"/>
                                  </a:rPr>
                                  <m:t>𝑖</m:t>
                                </m:r>
                                <m:r>
                                  <a:rPr lang="de-DE" sz="1800" i="1" dirty="0">
                                    <a:solidFill>
                                      <a:schemeClr val="tx1"/>
                                    </a:solidFill>
                                    <a:latin typeface="Cambria Math" panose="02040503050406030204" pitchFamily="18" charset="0"/>
                                  </a:rPr>
                                  <m:t>+</m:t>
                                </m:r>
                                <m:r>
                                  <a:rPr lang="de-DE" sz="1800" i="1" dirty="0">
                                    <a:solidFill>
                                      <a:schemeClr val="tx1"/>
                                    </a:solidFill>
                                    <a:latin typeface="Cambria Math" panose="02040503050406030204" pitchFamily="18" charset="0"/>
                                  </a:rPr>
                                  <m:t>𝑠</m:t>
                                </m:r>
                              </m:e>
                            </m:d>
                          </m:e>
                          <m:sup>
                            <m:r>
                              <a:rPr lang="de-DE" sz="1800" i="1" dirty="0">
                                <a:solidFill>
                                  <a:schemeClr val="tx1"/>
                                </a:solidFill>
                                <a:latin typeface="Cambria Math" panose="02040503050406030204" pitchFamily="18" charset="0"/>
                              </a:rPr>
                              <m:t>4</m:t>
                            </m:r>
                          </m:sup>
                        </m:sSup>
                      </m:num>
                      <m:den>
                        <m:r>
                          <a:rPr lang="de-DE" sz="1800" i="1" dirty="0">
                            <a:solidFill>
                              <a:schemeClr val="tx1"/>
                            </a:solidFill>
                            <a:latin typeface="Cambria Math" panose="02040503050406030204" pitchFamily="18" charset="0"/>
                          </a:rPr>
                          <m:t>4</m:t>
                        </m:r>
                      </m:den>
                    </m:f>
                    <m:r>
                      <a:rPr lang="de-DE" sz="1800" i="1" dirty="0">
                        <a:solidFill>
                          <a:schemeClr val="tx1"/>
                        </a:solidFill>
                        <a:latin typeface="Cambria Math" panose="02040503050406030204" pitchFamily="18" charset="0"/>
                      </a:rPr>
                      <m:t>−</m:t>
                    </m:r>
                    <m:f>
                      <m:fPr>
                        <m:ctrlPr>
                          <a:rPr lang="de-DE" sz="1800" i="1" dirty="0">
                            <a:solidFill>
                              <a:schemeClr val="tx1"/>
                            </a:solidFill>
                            <a:latin typeface="Cambria Math" panose="02040503050406030204" pitchFamily="18" charset="0"/>
                          </a:rPr>
                        </m:ctrlPr>
                      </m:fPr>
                      <m:num>
                        <m:sSub>
                          <m:sSubPr>
                            <m:ctrlPr>
                              <a:rPr lang="de-DE" sz="1800" i="1" dirty="0">
                                <a:solidFill>
                                  <a:schemeClr val="tx1"/>
                                </a:solidFill>
                                <a:latin typeface="Cambria Math" panose="02040503050406030204" pitchFamily="18" charset="0"/>
                              </a:rPr>
                            </m:ctrlPr>
                          </m:sSubPr>
                          <m:e>
                            <m:r>
                              <a:rPr lang="de-DE" sz="1800" i="1" dirty="0">
                                <a:solidFill>
                                  <a:schemeClr val="tx1"/>
                                </a:solidFill>
                                <a:latin typeface="Cambria Math" panose="02040503050406030204" pitchFamily="18" charset="0"/>
                              </a:rPr>
                              <m:t>𝑛</m:t>
                            </m:r>
                          </m:e>
                          <m:sub>
                            <m:r>
                              <a:rPr lang="de-DE" sz="1800" i="1" dirty="0">
                                <a:solidFill>
                                  <a:schemeClr val="tx1"/>
                                </a:solidFill>
                                <a:latin typeface="Cambria Math" panose="02040503050406030204" pitchFamily="18" charset="0"/>
                              </a:rPr>
                              <m:t>𝑧</m:t>
                            </m:r>
                          </m:sub>
                        </m:sSub>
                      </m:num>
                      <m:den>
                        <m:r>
                          <a:rPr lang="de-DE" sz="1800" i="1" dirty="0">
                            <a:solidFill>
                              <a:schemeClr val="tx1"/>
                            </a:solidFill>
                            <a:latin typeface="Cambria Math" panose="02040503050406030204" pitchFamily="18" charset="0"/>
                          </a:rPr>
                          <m:t>𝜏</m:t>
                        </m:r>
                      </m:den>
                    </m:f>
                  </m:oMath>
                </a14:m>
                <a:endParaRPr lang="de-DE" sz="1800" i="1" dirty="0">
                  <a:solidFill>
                    <a:schemeClr val="tx1"/>
                  </a:solidFill>
                  <a:latin typeface="Cambria Math" panose="02040503050406030204" pitchFamily="18" charset="0"/>
                </a:endParaRPr>
              </a:p>
              <a:p>
                <a14:m>
                  <m:oMath xmlns:m="http://schemas.openxmlformats.org/officeDocument/2006/math">
                    <m:f>
                      <m:fPr>
                        <m:ctrlPr>
                          <a:rPr lang="de-DE" sz="1800" i="1" dirty="0">
                            <a:solidFill>
                              <a:schemeClr val="tx1"/>
                            </a:solidFill>
                            <a:latin typeface="Cambria Math" panose="02040503050406030204" pitchFamily="18" charset="0"/>
                          </a:rPr>
                        </m:ctrlPr>
                      </m:fPr>
                      <m:num>
                        <m:r>
                          <a:rPr lang="de-DE" sz="1800" i="1" dirty="0">
                            <a:solidFill>
                              <a:schemeClr val="tx1"/>
                            </a:solidFill>
                            <a:latin typeface="Cambria Math" panose="02040503050406030204" pitchFamily="18" charset="0"/>
                          </a:rPr>
                          <m:t>𝜕</m:t>
                        </m:r>
                        <m:sSub>
                          <m:sSubPr>
                            <m:ctrlPr>
                              <a:rPr lang="de-DE" sz="1800" i="1" dirty="0">
                                <a:solidFill>
                                  <a:schemeClr val="tx1"/>
                                </a:solidFill>
                                <a:latin typeface="Cambria Math" panose="02040503050406030204" pitchFamily="18" charset="0"/>
                              </a:rPr>
                            </m:ctrlPr>
                          </m:sSubPr>
                          <m:e>
                            <m:r>
                              <a:rPr lang="de-DE" sz="1800" i="1" dirty="0">
                                <a:solidFill>
                                  <a:schemeClr val="tx1"/>
                                </a:solidFill>
                                <a:latin typeface="Cambria Math" panose="02040503050406030204" pitchFamily="18" charset="0"/>
                              </a:rPr>
                              <m:t>𝑛</m:t>
                            </m:r>
                          </m:e>
                          <m:sub>
                            <m:r>
                              <a:rPr lang="de-DE" sz="1800" i="1" dirty="0">
                                <a:solidFill>
                                  <a:schemeClr val="tx1"/>
                                </a:solidFill>
                                <a:latin typeface="Cambria Math" panose="02040503050406030204" pitchFamily="18" charset="0"/>
                              </a:rPr>
                              <m:t>𝑦</m:t>
                            </m:r>
                          </m:sub>
                        </m:sSub>
                      </m:num>
                      <m:den>
                        <m:r>
                          <a:rPr lang="de-DE" sz="1800" i="1" dirty="0">
                            <a:solidFill>
                              <a:schemeClr val="tx1"/>
                            </a:solidFill>
                            <a:latin typeface="Cambria Math" panose="02040503050406030204" pitchFamily="18" charset="0"/>
                          </a:rPr>
                          <m:t>𝜕</m:t>
                        </m:r>
                        <m:r>
                          <a:rPr lang="de-DE" sz="1800" i="1" dirty="0">
                            <a:solidFill>
                              <a:schemeClr val="tx1"/>
                            </a:solidFill>
                            <a:latin typeface="Cambria Math" panose="02040503050406030204" pitchFamily="18" charset="0"/>
                          </a:rPr>
                          <m:t>𝑡</m:t>
                        </m:r>
                      </m:den>
                    </m:f>
                    <m:r>
                      <a:rPr lang="de-DE" sz="1800" i="1" dirty="0">
                        <a:solidFill>
                          <a:schemeClr val="tx1"/>
                        </a:solidFill>
                        <a:latin typeface="Cambria Math" panose="02040503050406030204" pitchFamily="18" charset="0"/>
                      </a:rPr>
                      <m:t>=</m:t>
                    </m:r>
                    <m:sSup>
                      <m:sSupPr>
                        <m:ctrlPr>
                          <a:rPr lang="de-DE" sz="1800" i="1" dirty="0">
                            <a:solidFill>
                              <a:schemeClr val="tx1"/>
                            </a:solidFill>
                            <a:latin typeface="Cambria Math" panose="02040503050406030204" pitchFamily="18" charset="0"/>
                          </a:rPr>
                        </m:ctrlPr>
                      </m:sSupPr>
                      <m:e>
                        <m:d>
                          <m:dPr>
                            <m:begChr m:val="|"/>
                            <m:endChr m:val="|"/>
                            <m:ctrlPr>
                              <a:rPr lang="de-DE" sz="1800" i="1" dirty="0">
                                <a:solidFill>
                                  <a:schemeClr val="tx1"/>
                                </a:solidFill>
                                <a:latin typeface="Cambria Math" panose="02040503050406030204" pitchFamily="18" charset="0"/>
                              </a:rPr>
                            </m:ctrlPr>
                          </m:dPr>
                          <m:e>
                            <m:r>
                              <a:rPr lang="de-DE" sz="1800" i="1" dirty="0">
                                <a:solidFill>
                                  <a:schemeClr val="tx1"/>
                                </a:solidFill>
                                <a:latin typeface="Cambria Math" panose="02040503050406030204" pitchFamily="18" charset="0"/>
                              </a:rPr>
                              <m:t>𝑦</m:t>
                            </m:r>
                          </m:e>
                        </m:d>
                      </m:e>
                      <m:sup>
                        <m:r>
                          <a:rPr lang="de-DE" sz="1800" i="1" dirty="0">
                            <a:solidFill>
                              <a:schemeClr val="tx1"/>
                            </a:solidFill>
                            <a:latin typeface="Cambria Math" panose="02040503050406030204" pitchFamily="18" charset="0"/>
                          </a:rPr>
                          <m:t>4</m:t>
                        </m:r>
                      </m:sup>
                    </m:sSup>
                    <m:r>
                      <a:rPr lang="de-DE" sz="1800" i="1" dirty="0">
                        <a:solidFill>
                          <a:schemeClr val="tx1"/>
                        </a:solidFill>
                        <a:latin typeface="Cambria Math" panose="02040503050406030204" pitchFamily="18" charset="0"/>
                      </a:rPr>
                      <m:t>−</m:t>
                    </m:r>
                    <m:f>
                      <m:fPr>
                        <m:ctrlPr>
                          <a:rPr lang="de-DE" sz="1800" i="1" dirty="0">
                            <a:solidFill>
                              <a:schemeClr val="tx1"/>
                            </a:solidFill>
                            <a:latin typeface="Cambria Math" panose="02040503050406030204" pitchFamily="18" charset="0"/>
                          </a:rPr>
                        </m:ctrlPr>
                      </m:fPr>
                      <m:num>
                        <m:sSub>
                          <m:sSubPr>
                            <m:ctrlPr>
                              <a:rPr lang="de-DE" sz="1800" i="1" dirty="0">
                                <a:solidFill>
                                  <a:schemeClr val="tx1"/>
                                </a:solidFill>
                                <a:latin typeface="Cambria Math" panose="02040503050406030204" pitchFamily="18" charset="0"/>
                              </a:rPr>
                            </m:ctrlPr>
                          </m:sSubPr>
                          <m:e>
                            <m:r>
                              <a:rPr lang="de-DE" sz="1800" i="1" dirty="0">
                                <a:solidFill>
                                  <a:schemeClr val="tx1"/>
                                </a:solidFill>
                                <a:latin typeface="Cambria Math" panose="02040503050406030204" pitchFamily="18" charset="0"/>
                              </a:rPr>
                              <m:t>𝑛</m:t>
                            </m:r>
                          </m:e>
                          <m:sub>
                            <m:r>
                              <a:rPr lang="de-DE" sz="1800" i="1" dirty="0">
                                <a:solidFill>
                                  <a:schemeClr val="tx1"/>
                                </a:solidFill>
                                <a:latin typeface="Cambria Math" panose="02040503050406030204" pitchFamily="18" charset="0"/>
                              </a:rPr>
                              <m:t>𝑧</m:t>
                            </m:r>
                          </m:sub>
                        </m:sSub>
                      </m:num>
                      <m:den>
                        <m:r>
                          <a:rPr lang="de-DE" sz="1800" i="1" dirty="0">
                            <a:solidFill>
                              <a:schemeClr val="tx1"/>
                            </a:solidFill>
                            <a:latin typeface="Cambria Math" panose="02040503050406030204" pitchFamily="18" charset="0"/>
                          </a:rPr>
                          <m:t>𝜏</m:t>
                        </m:r>
                      </m:den>
                    </m:f>
                    <m:r>
                      <a:rPr lang="de-DE" sz="1800" i="1" dirty="0">
                        <a:solidFill>
                          <a:schemeClr val="tx1"/>
                        </a:solidFill>
                        <a:latin typeface="Cambria Math" panose="02040503050406030204" pitchFamily="18" charset="0"/>
                      </a:rPr>
                      <m:t>=</m:t>
                    </m:r>
                    <m:f>
                      <m:fPr>
                        <m:ctrlPr>
                          <a:rPr lang="de-DE" sz="1800" i="1" dirty="0">
                            <a:solidFill>
                              <a:schemeClr val="tx1"/>
                            </a:solidFill>
                            <a:latin typeface="Cambria Math" panose="02040503050406030204" pitchFamily="18" charset="0"/>
                          </a:rPr>
                        </m:ctrlPr>
                      </m:fPr>
                      <m:num>
                        <m:sSup>
                          <m:sSupPr>
                            <m:ctrlPr>
                              <a:rPr lang="de-DE" sz="1800" i="1" dirty="0">
                                <a:solidFill>
                                  <a:schemeClr val="tx1"/>
                                </a:solidFill>
                                <a:latin typeface="Cambria Math" panose="02040503050406030204" pitchFamily="18" charset="0"/>
                              </a:rPr>
                            </m:ctrlPr>
                          </m:sSupPr>
                          <m:e>
                            <m:d>
                              <m:dPr>
                                <m:begChr m:val="|"/>
                                <m:endChr m:val="|"/>
                                <m:ctrlPr>
                                  <a:rPr lang="de-DE" sz="1800" i="1" dirty="0">
                                    <a:solidFill>
                                      <a:schemeClr val="tx1"/>
                                    </a:solidFill>
                                    <a:latin typeface="Cambria Math" panose="02040503050406030204" pitchFamily="18" charset="0"/>
                                  </a:rPr>
                                </m:ctrlPr>
                              </m:dPr>
                              <m:e>
                                <m:r>
                                  <a:rPr lang="de-DE" sz="1800" i="1" dirty="0">
                                    <a:solidFill>
                                      <a:schemeClr val="tx1"/>
                                    </a:solidFill>
                                    <a:latin typeface="Cambria Math" panose="02040503050406030204" pitchFamily="18" charset="0"/>
                                  </a:rPr>
                                  <m:t>𝑠𝑖</m:t>
                                </m:r>
                                <m:r>
                                  <a:rPr lang="de-DE" sz="1800" i="1" dirty="0">
                                    <a:solidFill>
                                      <a:schemeClr val="tx1"/>
                                    </a:solidFill>
                                    <a:latin typeface="Cambria Math" panose="02040503050406030204" pitchFamily="18" charset="0"/>
                                  </a:rPr>
                                  <m:t>+</m:t>
                                </m:r>
                                <m:acc>
                                  <m:accPr>
                                    <m:chr m:val="̃"/>
                                    <m:ctrlPr>
                                      <a:rPr lang="de-DE" sz="1800" i="1" dirty="0">
                                        <a:solidFill>
                                          <a:schemeClr val="tx1"/>
                                        </a:solidFill>
                                        <a:latin typeface="Cambria Math" panose="02040503050406030204" pitchFamily="18" charset="0"/>
                                      </a:rPr>
                                    </m:ctrlPr>
                                  </m:accPr>
                                  <m:e>
                                    <m:r>
                                      <a:rPr lang="de-DE" sz="1800" i="1" dirty="0">
                                        <a:solidFill>
                                          <a:schemeClr val="tx1"/>
                                        </a:solidFill>
                                        <a:latin typeface="Cambria Math" panose="02040503050406030204" pitchFamily="18" charset="0"/>
                                      </a:rPr>
                                      <m:t>𝑠</m:t>
                                    </m:r>
                                  </m:e>
                                </m:acc>
                              </m:e>
                            </m:d>
                          </m:e>
                          <m:sup>
                            <m:r>
                              <a:rPr lang="de-DE" sz="1800" i="1" dirty="0">
                                <a:solidFill>
                                  <a:schemeClr val="tx1"/>
                                </a:solidFill>
                                <a:latin typeface="Cambria Math" panose="02040503050406030204" pitchFamily="18" charset="0"/>
                              </a:rPr>
                              <m:t>4</m:t>
                            </m:r>
                          </m:sup>
                        </m:sSup>
                      </m:num>
                      <m:den>
                        <m:r>
                          <a:rPr lang="de-DE" sz="1800" i="1" dirty="0">
                            <a:solidFill>
                              <a:schemeClr val="tx1"/>
                            </a:solidFill>
                            <a:latin typeface="Cambria Math" panose="02040503050406030204" pitchFamily="18" charset="0"/>
                          </a:rPr>
                          <m:t>4</m:t>
                        </m:r>
                      </m:den>
                    </m:f>
                    <m:r>
                      <a:rPr lang="de-DE" sz="1800" i="1" dirty="0">
                        <a:solidFill>
                          <a:schemeClr val="tx1"/>
                        </a:solidFill>
                        <a:latin typeface="Cambria Math" panose="02040503050406030204" pitchFamily="18" charset="0"/>
                      </a:rPr>
                      <m:t>−</m:t>
                    </m:r>
                    <m:f>
                      <m:fPr>
                        <m:ctrlPr>
                          <a:rPr lang="de-DE" sz="1800" i="1" dirty="0">
                            <a:solidFill>
                              <a:schemeClr val="tx1"/>
                            </a:solidFill>
                            <a:latin typeface="Cambria Math" panose="02040503050406030204" pitchFamily="18" charset="0"/>
                          </a:rPr>
                        </m:ctrlPr>
                      </m:fPr>
                      <m:num>
                        <m:sSub>
                          <m:sSubPr>
                            <m:ctrlPr>
                              <a:rPr lang="de-DE" sz="1800" i="1" dirty="0">
                                <a:solidFill>
                                  <a:schemeClr val="tx1"/>
                                </a:solidFill>
                                <a:latin typeface="Cambria Math" panose="02040503050406030204" pitchFamily="18" charset="0"/>
                              </a:rPr>
                            </m:ctrlPr>
                          </m:sSubPr>
                          <m:e>
                            <m:r>
                              <a:rPr lang="de-DE" sz="1800" i="1" dirty="0">
                                <a:solidFill>
                                  <a:schemeClr val="tx1"/>
                                </a:solidFill>
                                <a:latin typeface="Cambria Math" panose="02040503050406030204" pitchFamily="18" charset="0"/>
                              </a:rPr>
                              <m:t>𝑛</m:t>
                            </m:r>
                          </m:e>
                          <m:sub>
                            <m:r>
                              <a:rPr lang="de-DE" sz="1800" i="1" dirty="0">
                                <a:solidFill>
                                  <a:schemeClr val="tx1"/>
                                </a:solidFill>
                                <a:latin typeface="Cambria Math" panose="02040503050406030204" pitchFamily="18" charset="0"/>
                              </a:rPr>
                              <m:t>𝑦</m:t>
                            </m:r>
                          </m:sub>
                        </m:sSub>
                      </m:num>
                      <m:den>
                        <m:r>
                          <a:rPr lang="de-DE" sz="1800" i="1" dirty="0">
                            <a:solidFill>
                              <a:schemeClr val="tx1"/>
                            </a:solidFill>
                            <a:latin typeface="Cambria Math" panose="02040503050406030204" pitchFamily="18" charset="0"/>
                          </a:rPr>
                          <m:t>𝜏</m:t>
                        </m:r>
                      </m:den>
                    </m:f>
                  </m:oMath>
                </a14:m>
                <a:endParaRPr lang="de-DE" sz="1800" b="0" i="1" dirty="0">
                  <a:solidFill>
                    <a:schemeClr val="tx1"/>
                  </a:solidFill>
                  <a:latin typeface="Cambria Math" panose="02040503050406030204" pitchFamily="18" charset="0"/>
                </a:endParaRPr>
              </a:p>
              <a:p>
                <a14:m>
                  <m:oMath xmlns:m="http://schemas.openxmlformats.org/officeDocument/2006/math">
                    <m:f>
                      <m:fPr>
                        <m:ctrlPr>
                          <a:rPr lang="de-DE" sz="1800" i="1" dirty="0">
                            <a:solidFill>
                              <a:schemeClr val="tx1"/>
                            </a:solidFill>
                            <a:latin typeface="Cambria Math" panose="02040503050406030204" pitchFamily="18" charset="0"/>
                          </a:rPr>
                        </m:ctrlPr>
                      </m:fPr>
                      <m:num>
                        <m:r>
                          <a:rPr lang="de-DE" sz="1800" b="0" i="0" dirty="0">
                            <a:solidFill>
                              <a:schemeClr val="tx1"/>
                            </a:solidFill>
                            <a:latin typeface="Cambria Math" panose="02040503050406030204" pitchFamily="18" charset="0"/>
                          </a:rPr>
                          <m:t>𝜕</m:t>
                        </m:r>
                        <m:sSub>
                          <m:sSubPr>
                            <m:ctrlPr>
                              <a:rPr lang="de-DE" sz="1800" b="0" i="1" dirty="0" smtClean="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T</m:t>
                            </m:r>
                          </m:e>
                          <m:sub>
                            <m:r>
                              <m:rPr>
                                <m:sty m:val="p"/>
                              </m:rPr>
                              <a:rPr lang="de-DE" sz="1800" b="0" i="0" dirty="0" smtClean="0">
                                <a:solidFill>
                                  <a:schemeClr val="tx1"/>
                                </a:solidFill>
                                <a:latin typeface="Cambria Math" panose="02040503050406030204" pitchFamily="18" charset="0"/>
                              </a:rPr>
                              <m:t>z</m:t>
                            </m:r>
                          </m:sub>
                        </m:sSub>
                      </m:num>
                      <m:den>
                        <m:r>
                          <a:rPr lang="de-DE" sz="1800" b="0" i="0" dirty="0">
                            <a:solidFill>
                              <a:schemeClr val="tx1"/>
                            </a:solidFill>
                            <a:latin typeface="Cambria Math" panose="02040503050406030204" pitchFamily="18" charset="0"/>
                          </a:rPr>
                          <m:t>𝜕</m:t>
                        </m:r>
                        <m:r>
                          <m:rPr>
                            <m:sty m:val="p"/>
                          </m:rPr>
                          <a:rPr lang="de-DE" sz="1800" b="0" i="0" dirty="0">
                            <a:solidFill>
                              <a:schemeClr val="tx1"/>
                            </a:solidFill>
                            <a:latin typeface="Cambria Math" panose="02040503050406030204" pitchFamily="18" charset="0"/>
                          </a:rPr>
                          <m:t>t</m:t>
                        </m:r>
                      </m:den>
                    </m:f>
                    <m:r>
                      <a:rPr lang="de-DE" sz="1800" b="0" i="0" dirty="0">
                        <a:solidFill>
                          <a:schemeClr val="tx1"/>
                        </a:solidFill>
                        <a:latin typeface="Cambria Math" panose="02040503050406030204" pitchFamily="18" charset="0"/>
                      </a:rPr>
                      <m:t>=</m:t>
                    </m:r>
                    <m:f>
                      <m:fPr>
                        <m:ctrlPr>
                          <a:rPr lang="de-DE" sz="1800" b="0" i="1" dirty="0" smtClean="0">
                            <a:solidFill>
                              <a:schemeClr val="tx1"/>
                            </a:solidFill>
                            <a:latin typeface="Cambria Math" panose="02040503050406030204" pitchFamily="18" charset="0"/>
                          </a:rPr>
                        </m:ctrlPr>
                      </m:fPr>
                      <m:num>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ξ</m:t>
                            </m:r>
                          </m:e>
                          <m:sub>
                            <m:r>
                              <m:rPr>
                                <m:sty m:val="p"/>
                              </m:rPr>
                              <a:rPr lang="de-DE" sz="1800" b="0" i="0" dirty="0">
                                <a:solidFill>
                                  <a:schemeClr val="tx1"/>
                                </a:solidFill>
                                <a:latin typeface="Cambria Math" panose="02040503050406030204" pitchFamily="18" charset="0"/>
                              </a:rPr>
                              <m:t>T</m:t>
                            </m:r>
                          </m:sub>
                        </m:sSub>
                        <m:sSup>
                          <m:sSupPr>
                            <m:ctrlPr>
                              <a:rPr lang="de-DE" sz="1800" b="0" i="1" dirty="0" smtClean="0">
                                <a:solidFill>
                                  <a:schemeClr val="tx1"/>
                                </a:solidFill>
                                <a:latin typeface="Cambria Math" panose="02040503050406030204" pitchFamily="18" charset="0"/>
                              </a:rPr>
                            </m:ctrlPr>
                          </m:sSupPr>
                          <m:e>
                            <m:d>
                              <m:dPr>
                                <m:begChr m:val="|"/>
                                <m:endChr m:val="|"/>
                                <m:ctrlPr>
                                  <a:rPr lang="de-DE" sz="1800" i="1" dirty="0">
                                    <a:solidFill>
                                      <a:schemeClr val="tx1"/>
                                    </a:solidFill>
                                    <a:latin typeface="Cambria Math" panose="02040503050406030204" pitchFamily="18" charset="0"/>
                                  </a:rPr>
                                </m:ctrlPr>
                              </m:dPr>
                              <m:e>
                                <m:acc>
                                  <m:accPr>
                                    <m:chr m:val="̃"/>
                                    <m:ctrlPr>
                                      <a:rPr lang="de-DE" sz="1800" i="1" dirty="0">
                                        <a:solidFill>
                                          <a:schemeClr val="tx1"/>
                                        </a:solidFill>
                                        <a:latin typeface="Cambria Math" panose="02040503050406030204" pitchFamily="18" charset="0"/>
                                      </a:rPr>
                                    </m:ctrlPr>
                                  </m:accPr>
                                  <m:e>
                                    <m:r>
                                      <a:rPr lang="de-DE" sz="1800" i="1" dirty="0">
                                        <a:solidFill>
                                          <a:schemeClr val="tx1"/>
                                        </a:solidFill>
                                        <a:latin typeface="Cambria Math" panose="02040503050406030204" pitchFamily="18" charset="0"/>
                                      </a:rPr>
                                      <m:t>𝑠</m:t>
                                    </m:r>
                                  </m:e>
                                </m:acc>
                                <m:r>
                                  <a:rPr lang="de-DE" sz="1800" i="1" dirty="0">
                                    <a:solidFill>
                                      <a:schemeClr val="tx1"/>
                                    </a:solidFill>
                                    <a:latin typeface="Cambria Math" panose="02040503050406030204" pitchFamily="18" charset="0"/>
                                  </a:rPr>
                                  <m:t>𝑖</m:t>
                                </m:r>
                                <m:r>
                                  <a:rPr lang="de-DE" sz="1800" i="1" dirty="0">
                                    <a:solidFill>
                                      <a:schemeClr val="tx1"/>
                                    </a:solidFill>
                                    <a:latin typeface="Cambria Math" panose="02040503050406030204" pitchFamily="18" charset="0"/>
                                  </a:rPr>
                                  <m:t>+</m:t>
                                </m:r>
                                <m:r>
                                  <a:rPr lang="de-DE" sz="1800" i="1" dirty="0">
                                    <a:solidFill>
                                      <a:schemeClr val="tx1"/>
                                    </a:solidFill>
                                    <a:latin typeface="Cambria Math" panose="02040503050406030204" pitchFamily="18" charset="0"/>
                                  </a:rPr>
                                  <m:t>𝑠</m:t>
                                </m:r>
                              </m:e>
                            </m:d>
                          </m:e>
                          <m:sup>
                            <m:r>
                              <a:rPr lang="de-DE" sz="1800" b="0" i="0" dirty="0" smtClean="0">
                                <a:solidFill>
                                  <a:schemeClr val="tx1"/>
                                </a:solidFill>
                                <a:latin typeface="Cambria Math" panose="02040503050406030204" pitchFamily="18" charset="0"/>
                              </a:rPr>
                              <m:t>2</m:t>
                            </m:r>
                          </m:sup>
                        </m:sSup>
                      </m:num>
                      <m:den>
                        <m:r>
                          <a:rPr lang="de-DE" sz="1800" b="0" i="0" dirty="0" smtClean="0">
                            <a:solidFill>
                              <a:schemeClr val="tx1"/>
                            </a:solidFill>
                            <a:latin typeface="Cambria Math" panose="02040503050406030204" pitchFamily="18" charset="0"/>
                          </a:rPr>
                          <m:t>2</m:t>
                        </m:r>
                      </m:den>
                    </m:f>
                    <m:d>
                      <m:dPr>
                        <m:ctrlPr>
                          <a:rPr lang="de-DE" sz="1800" i="1" dirty="0">
                            <a:solidFill>
                              <a:schemeClr val="tx1"/>
                            </a:solidFill>
                            <a:latin typeface="Cambria Math" panose="02040503050406030204" pitchFamily="18" charset="0"/>
                          </a:rPr>
                        </m:ctrlPr>
                      </m:dPr>
                      <m:e>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η</m:t>
                            </m:r>
                          </m:e>
                          <m:sub>
                            <m:r>
                              <m:rPr>
                                <m:sty m:val="p"/>
                              </m:rPr>
                              <a:rPr lang="de-DE" sz="1800" b="0" i="0" dirty="0">
                                <a:solidFill>
                                  <a:schemeClr val="tx1"/>
                                </a:solidFill>
                                <a:latin typeface="Cambria Math" panose="02040503050406030204" pitchFamily="18" charset="0"/>
                              </a:rPr>
                              <m:t>lin</m:t>
                            </m:r>
                          </m:sub>
                        </m:sSub>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η</m:t>
                            </m:r>
                          </m:e>
                          <m:sub>
                            <m:r>
                              <m:rPr>
                                <m:sty m:val="p"/>
                              </m:rPr>
                              <a:rPr lang="de-DE" sz="1800" b="0" i="0" dirty="0">
                                <a:solidFill>
                                  <a:schemeClr val="tx1"/>
                                </a:solidFill>
                                <a:latin typeface="Cambria Math" panose="02040503050406030204" pitchFamily="18" charset="0"/>
                              </a:rPr>
                              <m:t>c</m:t>
                            </m:r>
                          </m:sub>
                        </m:sSub>
                        <m:r>
                          <a:rPr lang="de-DE" sz="1800" b="0" i="0" dirty="0">
                            <a:solidFill>
                              <a:schemeClr val="tx1"/>
                            </a:solidFill>
                            <a:latin typeface="Cambria Math" panose="02040503050406030204" pitchFamily="18" charset="0"/>
                          </a:rPr>
                          <m:t>+</m:t>
                        </m:r>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γ</m:t>
                            </m:r>
                          </m:e>
                          <m:sub>
                            <m:r>
                              <m:rPr>
                                <m:sty m:val="p"/>
                              </m:rPr>
                              <a:rPr lang="de-DE" sz="1800" b="0" i="0" dirty="0">
                                <a:solidFill>
                                  <a:schemeClr val="tx1"/>
                                </a:solidFill>
                                <a:latin typeface="Cambria Math" panose="02040503050406030204" pitchFamily="18" charset="0"/>
                              </a:rPr>
                              <m:t>TPA</m:t>
                            </m:r>
                          </m:sub>
                        </m:sSub>
                        <m:sSup>
                          <m:sSupPr>
                            <m:ctrlPr>
                              <a:rPr lang="de-DE" sz="1800" i="1" dirty="0">
                                <a:solidFill>
                                  <a:schemeClr val="tx1"/>
                                </a:solidFill>
                                <a:latin typeface="Cambria Math" panose="02040503050406030204" pitchFamily="18" charset="0"/>
                              </a:rPr>
                            </m:ctrlPr>
                          </m:sSupPr>
                          <m:e>
                            <m:d>
                              <m:dPr>
                                <m:begChr m:val="|"/>
                                <m:endChr m:val="|"/>
                                <m:ctrlPr>
                                  <a:rPr lang="de-DE" sz="1800" i="1" dirty="0">
                                    <a:solidFill>
                                      <a:schemeClr val="tx1"/>
                                    </a:solidFill>
                                    <a:latin typeface="Cambria Math" panose="02040503050406030204" pitchFamily="18" charset="0"/>
                                  </a:rPr>
                                </m:ctrlPr>
                              </m:dPr>
                              <m:e>
                                <m:acc>
                                  <m:accPr>
                                    <m:chr m:val="̃"/>
                                    <m:ctrlPr>
                                      <a:rPr lang="de-DE" sz="1800" i="1" dirty="0">
                                        <a:solidFill>
                                          <a:schemeClr val="tx1"/>
                                        </a:solidFill>
                                        <a:latin typeface="Cambria Math" panose="02040503050406030204" pitchFamily="18" charset="0"/>
                                      </a:rPr>
                                    </m:ctrlPr>
                                  </m:accPr>
                                  <m:e>
                                    <m:r>
                                      <a:rPr lang="de-DE" sz="1800" i="1" dirty="0">
                                        <a:solidFill>
                                          <a:schemeClr val="tx1"/>
                                        </a:solidFill>
                                        <a:latin typeface="Cambria Math" panose="02040503050406030204" pitchFamily="18" charset="0"/>
                                      </a:rPr>
                                      <m:t>𝑠</m:t>
                                    </m:r>
                                  </m:e>
                                </m:acc>
                                <m:r>
                                  <a:rPr lang="de-DE" sz="1800" i="1" dirty="0">
                                    <a:solidFill>
                                      <a:schemeClr val="tx1"/>
                                    </a:solidFill>
                                    <a:latin typeface="Cambria Math" panose="02040503050406030204" pitchFamily="18" charset="0"/>
                                  </a:rPr>
                                  <m:t>𝑖</m:t>
                                </m:r>
                                <m:r>
                                  <a:rPr lang="de-DE" sz="1800" i="1" dirty="0">
                                    <a:solidFill>
                                      <a:schemeClr val="tx1"/>
                                    </a:solidFill>
                                    <a:latin typeface="Cambria Math" panose="02040503050406030204" pitchFamily="18" charset="0"/>
                                  </a:rPr>
                                  <m:t>+</m:t>
                                </m:r>
                                <m:r>
                                  <a:rPr lang="de-DE" sz="1800" i="1" dirty="0">
                                    <a:solidFill>
                                      <a:schemeClr val="tx1"/>
                                    </a:solidFill>
                                    <a:latin typeface="Cambria Math" panose="02040503050406030204" pitchFamily="18" charset="0"/>
                                  </a:rPr>
                                  <m:t>𝑠</m:t>
                                </m:r>
                              </m:e>
                            </m:d>
                          </m:e>
                          <m:sup>
                            <m:r>
                              <a:rPr lang="de-DE" sz="1800" dirty="0">
                                <a:solidFill>
                                  <a:schemeClr val="tx1"/>
                                </a:solidFill>
                                <a:latin typeface="Cambria Math" panose="02040503050406030204" pitchFamily="18" charset="0"/>
                              </a:rPr>
                              <m:t>2</m:t>
                            </m:r>
                          </m:sup>
                        </m:sSup>
                        <m:r>
                          <a:rPr lang="de-DE" sz="1800" b="0" i="0" dirty="0">
                            <a:solidFill>
                              <a:schemeClr val="tx1"/>
                            </a:solidFill>
                            <a:latin typeface="Cambria Math" panose="02040503050406030204" pitchFamily="18" charset="0"/>
                          </a:rPr>
                          <m:t>+</m:t>
                        </m:r>
                        <m:r>
                          <a:rPr lang="en-US" sz="1800" b="0" i="0" dirty="0">
                            <a:solidFill>
                              <a:schemeClr val="tx1"/>
                            </a:solidFill>
                            <a:latin typeface="Cambria Math" panose="02040503050406030204" pitchFamily="18" charset="0"/>
                          </a:rPr>
                          <m:t>2</m:t>
                        </m:r>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γ</m:t>
                            </m:r>
                          </m:e>
                          <m:sub>
                            <m:r>
                              <m:rPr>
                                <m:sty m:val="p"/>
                              </m:rPr>
                              <a:rPr lang="de-DE" sz="1800" b="0" i="0" dirty="0">
                                <a:solidFill>
                                  <a:schemeClr val="tx1"/>
                                </a:solidFill>
                                <a:latin typeface="Cambria Math" panose="02040503050406030204" pitchFamily="18" charset="0"/>
                              </a:rPr>
                              <m:t>FCA</m:t>
                            </m:r>
                          </m:sub>
                        </m:sSub>
                        <m:sSub>
                          <m:sSubPr>
                            <m:ctrlPr>
                              <a:rPr lang="de-DE" sz="1800" b="0" i="1" dirty="0" smtClean="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n</m:t>
                            </m:r>
                          </m:e>
                          <m:sub>
                            <m:r>
                              <m:rPr>
                                <m:sty m:val="p"/>
                              </m:rPr>
                              <a:rPr lang="de-DE" sz="1800" b="0" i="0" dirty="0" smtClean="0">
                                <a:solidFill>
                                  <a:schemeClr val="tx1"/>
                                </a:solidFill>
                                <a:latin typeface="Cambria Math" panose="02040503050406030204" pitchFamily="18" charset="0"/>
                              </a:rPr>
                              <m:t>z</m:t>
                            </m:r>
                          </m:sub>
                        </m:sSub>
                      </m:e>
                    </m:d>
                    <m:r>
                      <a:rPr lang="de-DE" sz="1800" b="0" i="0" dirty="0">
                        <a:solidFill>
                          <a:schemeClr val="tx1"/>
                        </a:solidFill>
                        <a:latin typeface="Cambria Math" panose="02040503050406030204" pitchFamily="18" charset="0"/>
                      </a:rPr>
                      <m:t>−</m:t>
                    </m:r>
                    <m:f>
                      <m:fPr>
                        <m:ctrlPr>
                          <a:rPr lang="de-DE" sz="1800" i="1" dirty="0">
                            <a:solidFill>
                              <a:schemeClr val="tx1"/>
                            </a:solidFill>
                            <a:latin typeface="Cambria Math" panose="02040503050406030204" pitchFamily="18" charset="0"/>
                          </a:rPr>
                        </m:ctrlPr>
                      </m:fPr>
                      <m:num>
                        <m:sSub>
                          <m:sSubPr>
                            <m:ctrlPr>
                              <a:rPr lang="de-DE" sz="1800" b="0" i="1" dirty="0" smtClean="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T</m:t>
                            </m:r>
                          </m:e>
                          <m:sub>
                            <m:r>
                              <m:rPr>
                                <m:sty m:val="p"/>
                              </m:rPr>
                              <a:rPr lang="de-DE" sz="1800" b="0" i="0" dirty="0" smtClean="0">
                                <a:solidFill>
                                  <a:schemeClr val="tx1"/>
                                </a:solidFill>
                                <a:latin typeface="Cambria Math" panose="02040503050406030204" pitchFamily="18" charset="0"/>
                              </a:rPr>
                              <m:t>z</m:t>
                            </m:r>
                          </m:sub>
                        </m:sSub>
                      </m:num>
                      <m:den>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τ</m:t>
                            </m:r>
                          </m:e>
                          <m:sub>
                            <m:r>
                              <m:rPr>
                                <m:sty m:val="p"/>
                              </m:rPr>
                              <a:rPr lang="de-DE" sz="1800" b="0" i="0" dirty="0">
                                <a:solidFill>
                                  <a:schemeClr val="tx1"/>
                                </a:solidFill>
                                <a:latin typeface="Cambria Math" panose="02040503050406030204" pitchFamily="18" charset="0"/>
                              </a:rPr>
                              <m:t>θ</m:t>
                            </m:r>
                          </m:sub>
                        </m:sSub>
                      </m:den>
                    </m:f>
                    <m:r>
                      <a:rPr lang="de-DE" sz="1800" b="0" i="1" dirty="0" smtClean="0">
                        <a:solidFill>
                          <a:schemeClr val="tx1"/>
                        </a:solidFill>
                        <a:latin typeface="Cambria Math" panose="02040503050406030204" pitchFamily="18" charset="0"/>
                      </a:rPr>
                      <m:t>, </m:t>
                    </m:r>
                    <m:r>
                      <a:rPr lang="de-DE" sz="1800" b="0" i="1" dirty="0" smtClean="0">
                        <a:solidFill>
                          <a:schemeClr val="tx1"/>
                        </a:solidFill>
                        <a:latin typeface="Cambria Math" panose="02040503050406030204" pitchFamily="18" charset="0"/>
                      </a:rPr>
                      <m:t>𝑇</m:t>
                    </m:r>
                    <m:r>
                      <a:rPr lang="de-DE" sz="1800" b="0" i="1" dirty="0" smtClean="0">
                        <a:solidFill>
                          <a:schemeClr val="tx1"/>
                        </a:solidFill>
                        <a:latin typeface="Cambria Math" panose="02040503050406030204" pitchFamily="18" charset="0"/>
                      </a:rPr>
                      <m:t>_</m:t>
                    </m:r>
                  </m:oMath>
                </a14:m>
                <a:endParaRPr lang="de-DE" sz="1800" dirty="0">
                  <a:solidFill>
                    <a:schemeClr val="tx1"/>
                  </a:solidFill>
                  <a:latin typeface="Cambria Math" panose="02040503050406030204" pitchFamily="18" charset="0"/>
                </a:endParaRPr>
              </a:p>
              <a:p>
                <a14:m>
                  <m:oMath xmlns:m="http://schemas.openxmlformats.org/officeDocument/2006/math">
                    <m:f>
                      <m:fPr>
                        <m:ctrlPr>
                          <a:rPr lang="de-DE" sz="1800" i="1" dirty="0" smtClean="0">
                            <a:solidFill>
                              <a:schemeClr val="tx1"/>
                            </a:solidFill>
                            <a:latin typeface="Cambria Math" panose="02040503050406030204" pitchFamily="18" charset="0"/>
                          </a:rPr>
                        </m:ctrlPr>
                      </m:fPr>
                      <m:num>
                        <m:r>
                          <a:rPr lang="de-DE" sz="1800" b="0" i="0" dirty="0">
                            <a:solidFill>
                              <a:schemeClr val="tx1"/>
                            </a:solidFill>
                            <a:latin typeface="Cambria Math" panose="02040503050406030204" pitchFamily="18" charset="0"/>
                          </a:rPr>
                          <m:t>𝜕</m:t>
                        </m:r>
                        <m:sSub>
                          <m:sSubPr>
                            <m:ctrlPr>
                              <a:rPr lang="de-DE" sz="1800" b="0" i="1" dirty="0" smtClean="0">
                                <a:solidFill>
                                  <a:schemeClr val="tx1"/>
                                </a:solidFill>
                                <a:latin typeface="Cambria Math" panose="02040503050406030204" pitchFamily="18" charset="0"/>
                              </a:rPr>
                            </m:ctrlPr>
                          </m:sSubPr>
                          <m:e>
                            <m:r>
                              <a:rPr lang="de-DE" sz="1800" b="0" i="1" dirty="0" smtClean="0">
                                <a:solidFill>
                                  <a:schemeClr val="tx1"/>
                                </a:solidFill>
                                <a:latin typeface="Cambria Math" panose="02040503050406030204" pitchFamily="18" charset="0"/>
                              </a:rPr>
                              <m:t>𝑇</m:t>
                            </m:r>
                          </m:e>
                          <m:sub>
                            <m:r>
                              <a:rPr lang="de-DE" sz="1800" b="0" i="1" dirty="0" smtClean="0">
                                <a:solidFill>
                                  <a:schemeClr val="tx1"/>
                                </a:solidFill>
                                <a:latin typeface="Cambria Math" panose="02040503050406030204" pitchFamily="18" charset="0"/>
                              </a:rPr>
                              <m:t>𝑦</m:t>
                            </m:r>
                          </m:sub>
                        </m:sSub>
                      </m:num>
                      <m:den>
                        <m:r>
                          <a:rPr lang="de-DE" sz="1800" b="0" i="0" dirty="0">
                            <a:solidFill>
                              <a:schemeClr val="tx1"/>
                            </a:solidFill>
                            <a:latin typeface="Cambria Math" panose="02040503050406030204" pitchFamily="18" charset="0"/>
                          </a:rPr>
                          <m:t>𝜕</m:t>
                        </m:r>
                        <m:r>
                          <m:rPr>
                            <m:sty m:val="p"/>
                          </m:rPr>
                          <a:rPr lang="de-DE" sz="1800" b="0" i="0" dirty="0">
                            <a:solidFill>
                              <a:schemeClr val="tx1"/>
                            </a:solidFill>
                            <a:latin typeface="Cambria Math" panose="02040503050406030204" pitchFamily="18" charset="0"/>
                          </a:rPr>
                          <m:t>t</m:t>
                        </m:r>
                      </m:den>
                    </m:f>
                    <m:r>
                      <a:rPr lang="de-DE" sz="1800" b="0" i="0" dirty="0">
                        <a:solidFill>
                          <a:schemeClr val="tx1"/>
                        </a:solidFill>
                        <a:latin typeface="Cambria Math" panose="02040503050406030204" pitchFamily="18" charset="0"/>
                      </a:rPr>
                      <m:t>=</m:t>
                    </m:r>
                    <m:f>
                      <m:fPr>
                        <m:ctrlPr>
                          <a:rPr lang="de-DE" sz="1800" b="0" i="1" dirty="0" smtClean="0">
                            <a:solidFill>
                              <a:schemeClr val="tx1"/>
                            </a:solidFill>
                            <a:latin typeface="Cambria Math" panose="02040503050406030204" pitchFamily="18" charset="0"/>
                          </a:rPr>
                        </m:ctrlPr>
                      </m:fPr>
                      <m:num>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ξ</m:t>
                            </m:r>
                          </m:e>
                          <m:sub>
                            <m:r>
                              <m:rPr>
                                <m:sty m:val="p"/>
                              </m:rPr>
                              <a:rPr lang="de-DE" sz="1800" b="0" i="0" dirty="0">
                                <a:solidFill>
                                  <a:schemeClr val="tx1"/>
                                </a:solidFill>
                                <a:latin typeface="Cambria Math" panose="02040503050406030204" pitchFamily="18" charset="0"/>
                              </a:rPr>
                              <m:t>T</m:t>
                            </m:r>
                          </m:sub>
                        </m:sSub>
                        <m:sSup>
                          <m:sSupPr>
                            <m:ctrlPr>
                              <a:rPr lang="de-DE" sz="1800" i="1" dirty="0">
                                <a:solidFill>
                                  <a:schemeClr val="tx1"/>
                                </a:solidFill>
                                <a:latin typeface="Cambria Math" panose="02040503050406030204" pitchFamily="18" charset="0"/>
                              </a:rPr>
                            </m:ctrlPr>
                          </m:sSupPr>
                          <m:e>
                            <m:d>
                              <m:dPr>
                                <m:begChr m:val="|"/>
                                <m:endChr m:val="|"/>
                                <m:ctrlPr>
                                  <a:rPr lang="de-DE" sz="1800" i="1" dirty="0">
                                    <a:solidFill>
                                      <a:schemeClr val="tx1"/>
                                    </a:solidFill>
                                    <a:latin typeface="Cambria Math" panose="02040503050406030204" pitchFamily="18" charset="0"/>
                                  </a:rPr>
                                </m:ctrlPr>
                              </m:dPr>
                              <m:e>
                                <m:r>
                                  <a:rPr lang="de-DE" sz="1800" i="1" dirty="0">
                                    <a:solidFill>
                                      <a:schemeClr val="tx1"/>
                                    </a:solidFill>
                                    <a:latin typeface="Cambria Math" panose="02040503050406030204" pitchFamily="18" charset="0"/>
                                  </a:rPr>
                                  <m:t>𝑠𝑖</m:t>
                                </m:r>
                                <m:r>
                                  <a:rPr lang="de-DE" sz="1800" i="1" dirty="0">
                                    <a:solidFill>
                                      <a:schemeClr val="tx1"/>
                                    </a:solidFill>
                                    <a:latin typeface="Cambria Math" panose="02040503050406030204" pitchFamily="18" charset="0"/>
                                  </a:rPr>
                                  <m:t>+</m:t>
                                </m:r>
                                <m:acc>
                                  <m:accPr>
                                    <m:chr m:val="̃"/>
                                    <m:ctrlPr>
                                      <a:rPr lang="de-DE" sz="1800" i="1" dirty="0">
                                        <a:solidFill>
                                          <a:schemeClr val="tx1"/>
                                        </a:solidFill>
                                        <a:latin typeface="Cambria Math" panose="02040503050406030204" pitchFamily="18" charset="0"/>
                                      </a:rPr>
                                    </m:ctrlPr>
                                  </m:accPr>
                                  <m:e>
                                    <m:r>
                                      <a:rPr lang="de-DE" sz="1800" i="1" dirty="0">
                                        <a:solidFill>
                                          <a:schemeClr val="tx1"/>
                                        </a:solidFill>
                                        <a:latin typeface="Cambria Math" panose="02040503050406030204" pitchFamily="18" charset="0"/>
                                      </a:rPr>
                                      <m:t>𝑠</m:t>
                                    </m:r>
                                  </m:e>
                                </m:acc>
                              </m:e>
                            </m:d>
                          </m:e>
                          <m:sup>
                            <m:r>
                              <a:rPr lang="de-DE" sz="1800" b="0" i="1" dirty="0" smtClean="0">
                                <a:solidFill>
                                  <a:schemeClr val="tx1"/>
                                </a:solidFill>
                                <a:latin typeface="Cambria Math" panose="02040503050406030204" pitchFamily="18" charset="0"/>
                              </a:rPr>
                              <m:t>2</m:t>
                            </m:r>
                          </m:sup>
                        </m:sSup>
                      </m:num>
                      <m:den>
                        <m:r>
                          <a:rPr lang="de-DE" sz="1800" b="0" i="0" dirty="0" smtClean="0">
                            <a:solidFill>
                              <a:schemeClr val="tx1"/>
                            </a:solidFill>
                            <a:latin typeface="Cambria Math" panose="02040503050406030204" pitchFamily="18" charset="0"/>
                          </a:rPr>
                          <m:t>2</m:t>
                        </m:r>
                      </m:den>
                    </m:f>
                    <m:d>
                      <m:dPr>
                        <m:ctrlPr>
                          <a:rPr lang="de-DE" sz="1800" i="1" dirty="0">
                            <a:solidFill>
                              <a:schemeClr val="tx1"/>
                            </a:solidFill>
                            <a:latin typeface="Cambria Math" panose="02040503050406030204" pitchFamily="18" charset="0"/>
                          </a:rPr>
                        </m:ctrlPr>
                      </m:dPr>
                      <m:e>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η</m:t>
                            </m:r>
                          </m:e>
                          <m:sub>
                            <m:r>
                              <m:rPr>
                                <m:sty m:val="p"/>
                              </m:rPr>
                              <a:rPr lang="de-DE" sz="1800" b="0" i="0" dirty="0">
                                <a:solidFill>
                                  <a:schemeClr val="tx1"/>
                                </a:solidFill>
                                <a:latin typeface="Cambria Math" panose="02040503050406030204" pitchFamily="18" charset="0"/>
                              </a:rPr>
                              <m:t>lin</m:t>
                            </m:r>
                          </m:sub>
                        </m:sSub>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η</m:t>
                            </m:r>
                          </m:e>
                          <m:sub>
                            <m:r>
                              <m:rPr>
                                <m:sty m:val="p"/>
                              </m:rPr>
                              <a:rPr lang="de-DE" sz="1800" b="0" i="0" dirty="0">
                                <a:solidFill>
                                  <a:schemeClr val="tx1"/>
                                </a:solidFill>
                                <a:latin typeface="Cambria Math" panose="02040503050406030204" pitchFamily="18" charset="0"/>
                              </a:rPr>
                              <m:t>c</m:t>
                            </m:r>
                          </m:sub>
                        </m:sSub>
                        <m:r>
                          <a:rPr lang="de-DE" sz="1800" b="0" i="0" dirty="0">
                            <a:solidFill>
                              <a:schemeClr val="tx1"/>
                            </a:solidFill>
                            <a:latin typeface="Cambria Math" panose="02040503050406030204" pitchFamily="18" charset="0"/>
                          </a:rPr>
                          <m:t>+</m:t>
                        </m:r>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γ</m:t>
                            </m:r>
                          </m:e>
                          <m:sub>
                            <m:r>
                              <m:rPr>
                                <m:sty m:val="p"/>
                              </m:rPr>
                              <a:rPr lang="de-DE" sz="1800" b="0" i="0" dirty="0">
                                <a:solidFill>
                                  <a:schemeClr val="tx1"/>
                                </a:solidFill>
                                <a:latin typeface="Cambria Math" panose="02040503050406030204" pitchFamily="18" charset="0"/>
                              </a:rPr>
                              <m:t>TPA</m:t>
                            </m:r>
                          </m:sub>
                        </m:sSub>
                        <m:sSup>
                          <m:sSupPr>
                            <m:ctrlPr>
                              <a:rPr lang="de-DE" sz="1800" i="1" dirty="0">
                                <a:solidFill>
                                  <a:schemeClr val="tx1"/>
                                </a:solidFill>
                                <a:latin typeface="Cambria Math" panose="02040503050406030204" pitchFamily="18" charset="0"/>
                              </a:rPr>
                            </m:ctrlPr>
                          </m:sSupPr>
                          <m:e>
                            <m:d>
                              <m:dPr>
                                <m:begChr m:val="|"/>
                                <m:endChr m:val="|"/>
                                <m:ctrlPr>
                                  <a:rPr lang="de-DE" sz="1800" i="1" dirty="0">
                                    <a:solidFill>
                                      <a:schemeClr val="tx1"/>
                                    </a:solidFill>
                                    <a:latin typeface="Cambria Math" panose="02040503050406030204" pitchFamily="18" charset="0"/>
                                  </a:rPr>
                                </m:ctrlPr>
                              </m:dPr>
                              <m:e>
                                <m:r>
                                  <a:rPr lang="de-DE" sz="1800" i="1" dirty="0">
                                    <a:solidFill>
                                      <a:schemeClr val="tx1"/>
                                    </a:solidFill>
                                    <a:latin typeface="Cambria Math" panose="02040503050406030204" pitchFamily="18" charset="0"/>
                                  </a:rPr>
                                  <m:t>𝑠𝑖</m:t>
                                </m:r>
                                <m:r>
                                  <a:rPr lang="de-DE" sz="1800" i="1" dirty="0">
                                    <a:solidFill>
                                      <a:schemeClr val="tx1"/>
                                    </a:solidFill>
                                    <a:latin typeface="Cambria Math" panose="02040503050406030204" pitchFamily="18" charset="0"/>
                                  </a:rPr>
                                  <m:t>+</m:t>
                                </m:r>
                                <m:acc>
                                  <m:accPr>
                                    <m:chr m:val="̃"/>
                                    <m:ctrlPr>
                                      <a:rPr lang="de-DE" sz="1800" i="1" dirty="0">
                                        <a:solidFill>
                                          <a:schemeClr val="tx1"/>
                                        </a:solidFill>
                                        <a:latin typeface="Cambria Math" panose="02040503050406030204" pitchFamily="18" charset="0"/>
                                      </a:rPr>
                                    </m:ctrlPr>
                                  </m:accPr>
                                  <m:e>
                                    <m:r>
                                      <a:rPr lang="de-DE" sz="1800" i="1" dirty="0">
                                        <a:solidFill>
                                          <a:schemeClr val="tx1"/>
                                        </a:solidFill>
                                        <a:latin typeface="Cambria Math" panose="02040503050406030204" pitchFamily="18" charset="0"/>
                                      </a:rPr>
                                      <m:t>𝑠</m:t>
                                    </m:r>
                                  </m:e>
                                </m:acc>
                              </m:e>
                            </m:d>
                          </m:e>
                          <m:sup>
                            <m:r>
                              <a:rPr lang="de-DE" sz="1800" b="0" i="1" dirty="0" smtClean="0">
                                <a:solidFill>
                                  <a:schemeClr val="tx1"/>
                                </a:solidFill>
                                <a:latin typeface="Cambria Math" panose="02040503050406030204" pitchFamily="18" charset="0"/>
                              </a:rPr>
                              <m:t>2</m:t>
                            </m:r>
                          </m:sup>
                        </m:sSup>
                        <m:r>
                          <a:rPr lang="de-DE" sz="1800" b="0" i="0" dirty="0">
                            <a:solidFill>
                              <a:schemeClr val="tx1"/>
                            </a:solidFill>
                            <a:latin typeface="Cambria Math" panose="02040503050406030204" pitchFamily="18" charset="0"/>
                          </a:rPr>
                          <m:t>+</m:t>
                        </m:r>
                        <m:r>
                          <a:rPr lang="en-US" sz="1800" b="0" i="0" dirty="0">
                            <a:solidFill>
                              <a:schemeClr val="tx1"/>
                            </a:solidFill>
                            <a:latin typeface="Cambria Math" panose="02040503050406030204" pitchFamily="18" charset="0"/>
                          </a:rPr>
                          <m:t>2</m:t>
                        </m:r>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γ</m:t>
                            </m:r>
                          </m:e>
                          <m:sub>
                            <m:r>
                              <m:rPr>
                                <m:sty m:val="p"/>
                              </m:rPr>
                              <a:rPr lang="de-DE" sz="1800" b="0" i="0" dirty="0">
                                <a:solidFill>
                                  <a:schemeClr val="tx1"/>
                                </a:solidFill>
                                <a:latin typeface="Cambria Math" panose="02040503050406030204" pitchFamily="18" charset="0"/>
                              </a:rPr>
                              <m:t>FCA</m:t>
                            </m:r>
                          </m:sub>
                        </m:sSub>
                        <m:sSub>
                          <m:sSubPr>
                            <m:ctrlPr>
                              <a:rPr lang="de-DE" sz="1800" b="0" i="1" dirty="0" smtClean="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n</m:t>
                            </m:r>
                          </m:e>
                          <m:sub>
                            <m:r>
                              <m:rPr>
                                <m:sty m:val="p"/>
                              </m:rPr>
                              <a:rPr lang="de-DE" sz="1800" b="0" i="0" dirty="0" smtClean="0">
                                <a:solidFill>
                                  <a:schemeClr val="tx1"/>
                                </a:solidFill>
                                <a:latin typeface="Cambria Math" panose="02040503050406030204" pitchFamily="18" charset="0"/>
                              </a:rPr>
                              <m:t>y</m:t>
                            </m:r>
                            <m:r>
                              <a:rPr lang="de-DE" sz="1800" b="0" i="0" dirty="0" smtClean="0">
                                <a:solidFill>
                                  <a:schemeClr val="tx1"/>
                                </a:solidFill>
                                <a:latin typeface="Cambria Math" panose="02040503050406030204" pitchFamily="18" charset="0"/>
                              </a:rPr>
                              <m:t> </m:t>
                            </m:r>
                          </m:sub>
                        </m:sSub>
                      </m:e>
                    </m:d>
                    <m:r>
                      <a:rPr lang="de-DE" sz="1800" b="0" i="0" dirty="0">
                        <a:solidFill>
                          <a:schemeClr val="tx1"/>
                        </a:solidFill>
                        <a:latin typeface="Cambria Math" panose="02040503050406030204" pitchFamily="18" charset="0"/>
                      </a:rPr>
                      <m:t>−</m:t>
                    </m:r>
                    <m:f>
                      <m:fPr>
                        <m:ctrlPr>
                          <a:rPr lang="de-DE" sz="1800" i="1" dirty="0">
                            <a:solidFill>
                              <a:schemeClr val="tx1"/>
                            </a:solidFill>
                            <a:latin typeface="Cambria Math" panose="02040503050406030204" pitchFamily="18" charset="0"/>
                          </a:rPr>
                        </m:ctrlPr>
                      </m:fPr>
                      <m:num>
                        <m:sSub>
                          <m:sSubPr>
                            <m:ctrlPr>
                              <a:rPr lang="de-DE" sz="1800" b="0" i="1" dirty="0" smtClean="0">
                                <a:solidFill>
                                  <a:schemeClr val="tx1"/>
                                </a:solidFill>
                                <a:latin typeface="Cambria Math" panose="02040503050406030204" pitchFamily="18" charset="0"/>
                              </a:rPr>
                            </m:ctrlPr>
                          </m:sSubPr>
                          <m:e>
                            <m:r>
                              <a:rPr lang="de-DE" sz="1800" b="0" i="1" dirty="0" smtClean="0">
                                <a:solidFill>
                                  <a:schemeClr val="tx1"/>
                                </a:solidFill>
                                <a:latin typeface="Cambria Math" panose="02040503050406030204" pitchFamily="18" charset="0"/>
                              </a:rPr>
                              <m:t>𝑇</m:t>
                            </m:r>
                          </m:e>
                          <m:sub>
                            <m:r>
                              <a:rPr lang="de-DE" sz="1800" b="0" i="1" dirty="0" smtClean="0">
                                <a:solidFill>
                                  <a:schemeClr val="tx1"/>
                                </a:solidFill>
                                <a:latin typeface="Cambria Math" panose="02040503050406030204" pitchFamily="18" charset="0"/>
                              </a:rPr>
                              <m:t>𝑦</m:t>
                            </m:r>
                          </m:sub>
                        </m:sSub>
                      </m:num>
                      <m:den>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τ</m:t>
                            </m:r>
                          </m:e>
                          <m:sub>
                            <m:r>
                              <m:rPr>
                                <m:sty m:val="p"/>
                              </m:rPr>
                              <a:rPr lang="de-DE" sz="1800" b="0" i="0" dirty="0">
                                <a:solidFill>
                                  <a:schemeClr val="tx1"/>
                                </a:solidFill>
                                <a:latin typeface="Cambria Math" panose="02040503050406030204" pitchFamily="18" charset="0"/>
                              </a:rPr>
                              <m:t>θ</m:t>
                            </m:r>
                          </m:sub>
                        </m:sSub>
                      </m:den>
                    </m:f>
                  </m:oMath>
                </a14:m>
                <a:endParaRPr lang="de-DE" sz="1800" b="0" dirty="0"/>
              </a:p>
              <a:p>
                <a:endParaRPr lang="de-DE" dirty="0"/>
              </a:p>
            </p:txBody>
          </p:sp>
        </mc:Choice>
        <mc:Fallback xmlns="">
          <p:sp>
            <p:nvSpPr>
              <p:cNvPr id="2" name="Content Placeholder 1">
                <a:extLst>
                  <a:ext uri="{FF2B5EF4-FFF2-40B4-BE49-F238E27FC236}">
                    <a16:creationId xmlns:a16="http://schemas.microsoft.com/office/drawing/2014/main" id="{F74C596C-5406-DD7B-69FD-9E42B420B62F}"/>
                  </a:ext>
                </a:extLst>
              </p:cNvPr>
              <p:cNvSpPr>
                <a:spLocks noGrp="1" noRot="1" noChangeAspect="1" noMove="1" noResize="1" noEditPoints="1" noAdjustHandles="1" noChangeArrowheads="1" noChangeShapeType="1" noTextEdit="1"/>
              </p:cNvSpPr>
              <p:nvPr>
                <p:ph idx="1"/>
              </p:nvPr>
            </p:nvSpPr>
            <p:spPr>
              <a:xfrm>
                <a:off x="250825" y="1389063"/>
                <a:ext cx="8642350" cy="4967287"/>
              </a:xfrm>
              <a:blipFill>
                <a:blip r:embed="rId2"/>
                <a:stretch>
                  <a:fillRect l="-1481" t="-1153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8BCBCD8-F96E-D6CA-4E48-EDC042B5653B}"/>
              </a:ext>
            </a:extLst>
          </p:cNvPr>
          <p:cNvSpPr>
            <a:spLocks noGrp="1"/>
          </p:cNvSpPr>
          <p:nvPr>
            <p:ph type="title"/>
          </p:nvPr>
        </p:nvSpPr>
        <p:spPr>
          <a:xfrm>
            <a:off x="250825" y="136525"/>
            <a:ext cx="6769100" cy="647700"/>
          </a:xfrm>
        </p:spPr>
        <p:txBody>
          <a:bodyPr/>
          <a:lstStyle/>
          <a:p>
            <a:r>
              <a:rPr lang="de-DE" dirty="0"/>
              <a:t>CIM Model with Kerr, FCE and TOE</a:t>
            </a:r>
          </a:p>
        </p:txBody>
      </p:sp>
      <p:sp>
        <p:nvSpPr>
          <p:cNvPr id="4" name="Date Placeholder 3">
            <a:extLst>
              <a:ext uri="{FF2B5EF4-FFF2-40B4-BE49-F238E27FC236}">
                <a16:creationId xmlns:a16="http://schemas.microsoft.com/office/drawing/2014/main" id="{0CE837D0-7818-6A70-6D9C-5AEB557D30D1}"/>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6F8D7CBF-84C9-D62B-D771-D4AC8525F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AE934-5B13-11EA-97F0-099D3EA53019}"/>
              </a:ext>
            </a:extLst>
          </p:cNvPr>
          <p:cNvSpPr>
            <a:spLocks noGrp="1"/>
          </p:cNvSpPr>
          <p:nvPr>
            <p:ph type="sldNum" sz="quarter" idx="12"/>
          </p:nvPr>
        </p:nvSpPr>
        <p:spPr/>
        <p:txBody>
          <a:bodyPr/>
          <a:lstStyle/>
          <a:p>
            <a:fld id="{2697313F-D866-4554-955F-25FA0D5B9080}" type="slidenum">
              <a:rPr lang="en-US" smtClean="0"/>
              <a:t>18</a:t>
            </a:fld>
            <a:endParaRPr lang="en-US"/>
          </a:p>
        </p:txBody>
      </p:sp>
    </p:spTree>
    <p:extLst>
      <p:ext uri="{BB962C8B-B14F-4D97-AF65-F5344CB8AC3E}">
        <p14:creationId xmlns:p14="http://schemas.microsoft.com/office/powerpoint/2010/main" val="4125376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9453BA1-2E41-6AEA-0380-B4F8BD6696F0}"/>
                  </a:ext>
                </a:extLst>
              </p:cNvPr>
              <p:cNvSpPr>
                <a:spLocks noGrp="1"/>
              </p:cNvSpPr>
              <p:nvPr>
                <p:ph idx="1"/>
              </p:nvPr>
            </p:nvSpPr>
            <p:spPr/>
            <p:txBody>
              <a:bodyPr/>
              <a:lstStyle/>
              <a:p>
                <a14:m>
                  <m:oMath xmlns:m="http://schemas.openxmlformats.org/officeDocument/2006/math">
                    <m:acc>
                      <m:accPr>
                        <m:chr m:val="̇"/>
                        <m:ctrlPr>
                          <a:rPr lang="de-DE" sz="1800" i="1" smtClean="0">
                            <a:solidFill>
                              <a:schemeClr val="tx1"/>
                            </a:solidFill>
                            <a:latin typeface="Cambria Math" panose="02040503050406030204" pitchFamily="18" charset="0"/>
                          </a:rPr>
                        </m:ctrlPr>
                      </m:accPr>
                      <m:e>
                        <m:r>
                          <a:rPr lang="de-DE" sz="1800" i="1">
                            <a:solidFill>
                              <a:schemeClr val="tx1"/>
                            </a:solidFill>
                            <a:latin typeface="Cambria Math" panose="02040503050406030204" pitchFamily="18" charset="0"/>
                          </a:rPr>
                          <m:t>𝑠</m:t>
                        </m:r>
                      </m:e>
                    </m:acc>
                    <m:r>
                      <a:rPr lang="de-DE" sz="1800">
                        <a:solidFill>
                          <a:schemeClr val="tx1"/>
                        </a:solidFill>
                        <a:latin typeface="Cambria Math" panose="02040503050406030204" pitchFamily="18" charset="0"/>
                      </a:rPr>
                      <m:t>=−</m:t>
                    </m:r>
                    <m:d>
                      <m:dPr>
                        <m:begChr m:val="["/>
                        <m:endChr m:val="]"/>
                        <m:ctrlPr>
                          <a:rPr lang="de-DE" sz="1800" i="1" dirty="0">
                            <a:solidFill>
                              <a:schemeClr val="tx1"/>
                            </a:solidFill>
                            <a:latin typeface="Cambria Math" panose="02040503050406030204" pitchFamily="18" charset="0"/>
                          </a:rPr>
                        </m:ctrlPr>
                      </m:dPr>
                      <m:e>
                        <m:d>
                          <m:dPr>
                            <m:ctrlPr>
                              <a:rPr lang="de-DE" sz="1800" i="1" dirty="0">
                                <a:solidFill>
                                  <a:schemeClr val="tx1"/>
                                </a:solidFill>
                                <a:latin typeface="Cambria Math" panose="02040503050406030204" pitchFamily="18" charset="0"/>
                              </a:rPr>
                            </m:ctrlPr>
                          </m:dPr>
                          <m:e>
                            <m:f>
                              <m:fPr>
                                <m:ctrlPr>
                                  <a:rPr lang="de-DE" sz="1800" i="1" dirty="0">
                                    <a:solidFill>
                                      <a:schemeClr val="tx1"/>
                                    </a:solidFill>
                                    <a:latin typeface="Cambria Math" panose="02040503050406030204" pitchFamily="18" charset="0"/>
                                  </a:rPr>
                                </m:ctrlPr>
                              </m:fPr>
                              <m:num>
                                <m:sSub>
                                  <m:sSubPr>
                                    <m:ctrlPr>
                                      <a:rPr lang="de-DE" sz="1800" i="1" dirty="0">
                                        <a:solidFill>
                                          <a:schemeClr val="tx1"/>
                                        </a:solidFill>
                                        <a:latin typeface="Cambria Math" panose="02040503050406030204" pitchFamily="18" charset="0"/>
                                      </a:rPr>
                                    </m:ctrlPr>
                                  </m:sSubPr>
                                  <m:e>
                                    <m:r>
                                      <a:rPr lang="de-DE" sz="1800" i="1" dirty="0">
                                        <a:solidFill>
                                          <a:schemeClr val="tx1"/>
                                        </a:solidFill>
                                        <a:latin typeface="Cambria Math" panose="02040503050406030204" pitchFamily="18" charset="0"/>
                                      </a:rPr>
                                      <m:t>𝑘</m:t>
                                    </m:r>
                                  </m:e>
                                  <m:sub>
                                    <m:r>
                                      <a:rPr lang="de-DE" sz="1800" i="1" dirty="0">
                                        <a:solidFill>
                                          <a:schemeClr val="tx1"/>
                                        </a:solidFill>
                                        <a:latin typeface="Cambria Math" panose="02040503050406030204" pitchFamily="18" charset="0"/>
                                      </a:rPr>
                                      <m:t>𝑇</m:t>
                                    </m:r>
                                  </m:sub>
                                </m:sSub>
                              </m:num>
                              <m:den>
                                <m:r>
                                  <a:rPr lang="de-DE" sz="1800" i="1" dirty="0">
                                    <a:solidFill>
                                      <a:schemeClr val="tx1"/>
                                    </a:solidFill>
                                    <a:latin typeface="Cambria Math" panose="02040503050406030204" pitchFamily="18" charset="0"/>
                                  </a:rPr>
                                  <m:t>2</m:t>
                                </m:r>
                              </m:den>
                            </m:f>
                            <m:r>
                              <a:rPr lang="de-DE" sz="1800">
                                <a:solidFill>
                                  <a:schemeClr val="tx1"/>
                                </a:solidFill>
                                <a:latin typeface="Cambria Math" panose="02040503050406030204" pitchFamily="18" charset="0"/>
                              </a:rPr>
                              <m:t>+ⅈ</m:t>
                            </m:r>
                            <m:r>
                              <a:rPr lang="de-DE" sz="1800" i="1">
                                <a:solidFill>
                                  <a:schemeClr val="tx1"/>
                                </a:solidFill>
                                <a:latin typeface="Cambria Math" panose="02040503050406030204" pitchFamily="18" charset="0"/>
                              </a:rPr>
                              <m:t>𝛥</m:t>
                            </m:r>
                          </m:e>
                        </m:d>
                        <m:r>
                          <a:rPr lang="de-DE" sz="1800">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d>
                              <m:dPr>
                                <m:ctrlPr>
                                  <a:rPr lang="de-DE" sz="1800" i="1">
                                    <a:solidFill>
                                      <a:schemeClr val="tx1"/>
                                    </a:solidFill>
                                    <a:latin typeface="Cambria Math" panose="02040503050406030204" pitchFamily="18" charset="0"/>
                                  </a:rPr>
                                </m:ctrlPr>
                              </m:dPr>
                              <m:e>
                                <m:r>
                                  <a:rPr lang="de-DE" sz="1800" i="1">
                                    <a:solidFill>
                                      <a:schemeClr val="tx1"/>
                                    </a:solidFill>
                                    <a:latin typeface="Cambria Math" panose="02040503050406030204" pitchFamily="18" charset="0"/>
                                  </a:rPr>
                                  <m:t>𝑖</m:t>
                                </m:r>
                                <m:r>
                                  <a:rPr lang="de-DE" sz="1800" i="1">
                                    <a:solidFill>
                                      <a:schemeClr val="tx1"/>
                                    </a:solidFill>
                                    <a:latin typeface="Cambria Math" panose="02040503050406030204" pitchFamily="18" charset="0"/>
                                  </a:rPr>
                                  <m:t>𝜒</m:t>
                                </m:r>
                                <m:r>
                                  <a:rPr lang="de-DE" sz="180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𝛾</m:t>
                                    </m:r>
                                  </m:e>
                                  <m:sub>
                                    <m:r>
                                      <a:rPr lang="de-DE" sz="1800" i="1">
                                        <a:solidFill>
                                          <a:schemeClr val="tx1"/>
                                        </a:solidFill>
                                        <a:latin typeface="Cambria Math" panose="02040503050406030204" pitchFamily="18" charset="0"/>
                                      </a:rPr>
                                      <m:t>𝑇𝑃𝐴</m:t>
                                    </m:r>
                                  </m:sub>
                                </m:sSub>
                              </m:e>
                            </m:d>
                          </m:num>
                          <m:den>
                            <m:r>
                              <a:rPr lang="de-DE" sz="1800" i="1">
                                <a:solidFill>
                                  <a:schemeClr val="tx1"/>
                                </a:solidFill>
                                <a:latin typeface="Cambria Math" panose="02040503050406030204" pitchFamily="18" charset="0"/>
                              </a:rPr>
                              <m:t>2</m:t>
                            </m:r>
                          </m:den>
                        </m:f>
                        <m:d>
                          <m:dPr>
                            <m:ctrlPr>
                              <a:rPr lang="de-DE" sz="1800" i="1">
                                <a:solidFill>
                                  <a:schemeClr val="tx1"/>
                                </a:solidFill>
                                <a:latin typeface="Cambria Math" panose="02040503050406030204" pitchFamily="18" charset="0"/>
                              </a:rPr>
                            </m:ctrlPr>
                          </m:dPr>
                          <m:e>
                            <m:sSup>
                              <m:sSupPr>
                                <m:ctrlPr>
                                  <a:rPr lang="de-DE" sz="1800" i="1">
                                    <a:solidFill>
                                      <a:schemeClr val="tx1"/>
                                    </a:solidFill>
                                    <a:latin typeface="Cambria Math" panose="02040503050406030204" pitchFamily="18" charset="0"/>
                                  </a:rPr>
                                </m:ctrlPr>
                              </m:sSupPr>
                              <m:e>
                                <m:d>
                                  <m:dPr>
                                    <m:begChr m:val="|"/>
                                    <m:endChr m:val="|"/>
                                    <m:ctrlPr>
                                      <a:rPr lang="de-DE" sz="1800" i="1">
                                        <a:solidFill>
                                          <a:schemeClr val="tx1"/>
                                        </a:solidFill>
                                        <a:latin typeface="Cambria Math" panose="02040503050406030204" pitchFamily="18" charset="0"/>
                                      </a:rPr>
                                    </m:ctrlPr>
                                  </m:dPr>
                                  <m:e>
                                    <m:r>
                                      <a:rPr lang="de-DE" sz="1800" i="1">
                                        <a:solidFill>
                                          <a:schemeClr val="tx1"/>
                                        </a:solidFill>
                                        <a:latin typeface="Cambria Math" panose="02040503050406030204" pitchFamily="18" charset="0"/>
                                      </a:rPr>
                                      <m:t>𝑠</m:t>
                                    </m:r>
                                  </m:e>
                                </m:d>
                              </m:e>
                              <m:sup>
                                <m:r>
                                  <a:rPr lang="de-DE" sz="1800" i="1">
                                    <a:solidFill>
                                      <a:schemeClr val="tx1"/>
                                    </a:solidFill>
                                    <a:latin typeface="Cambria Math" panose="02040503050406030204" pitchFamily="18" charset="0"/>
                                  </a:rPr>
                                  <m:t>2</m:t>
                                </m:r>
                              </m:sup>
                            </m:sSup>
                            <m:r>
                              <a:rPr lang="de-DE" sz="1800">
                                <a:solidFill>
                                  <a:schemeClr val="tx1"/>
                                </a:solidFill>
                                <a:latin typeface="Cambria Math" panose="02040503050406030204" pitchFamily="18" charset="0"/>
                              </a:rPr>
                              <m:t>+</m:t>
                            </m:r>
                            <m:r>
                              <a:rPr lang="de-DE" sz="1800" i="1">
                                <a:solidFill>
                                  <a:schemeClr val="tx1"/>
                                </a:solidFill>
                                <a:latin typeface="Cambria Math" panose="02040503050406030204" pitchFamily="18" charset="0"/>
                              </a:rPr>
                              <m:t>2</m:t>
                            </m:r>
                            <m:sSup>
                              <m:sSupPr>
                                <m:ctrlPr>
                                  <a:rPr lang="de-DE" sz="1800" i="1">
                                    <a:solidFill>
                                      <a:schemeClr val="tx1"/>
                                    </a:solidFill>
                                    <a:latin typeface="Cambria Math" panose="02040503050406030204" pitchFamily="18" charset="0"/>
                                  </a:rPr>
                                </m:ctrlPr>
                              </m:sSupPr>
                              <m:e>
                                <m:d>
                                  <m:dPr>
                                    <m:begChr m:val="|"/>
                                    <m:endChr m:val="|"/>
                                    <m:ctrlPr>
                                      <a:rPr lang="de-DE" sz="1800" i="1">
                                        <a:solidFill>
                                          <a:schemeClr val="tx1"/>
                                        </a:solidFill>
                                        <a:latin typeface="Cambria Math" panose="02040503050406030204" pitchFamily="18" charset="0"/>
                                      </a:rPr>
                                    </m:ctrlPr>
                                  </m:dPr>
                                  <m:e>
                                    <m:acc>
                                      <m:accPr>
                                        <m:chr m:val="̃"/>
                                        <m:ctrlPr>
                                          <a:rPr lang="de-DE" sz="1800" i="1">
                                            <a:solidFill>
                                              <a:schemeClr val="tx1"/>
                                            </a:solidFill>
                                            <a:latin typeface="Cambria Math" panose="02040503050406030204" pitchFamily="18" charset="0"/>
                                          </a:rPr>
                                        </m:ctrlPr>
                                      </m:accPr>
                                      <m:e>
                                        <m:r>
                                          <a:rPr lang="de-DE" sz="1800" i="1">
                                            <a:solidFill>
                                              <a:schemeClr val="tx1"/>
                                            </a:solidFill>
                                            <a:latin typeface="Cambria Math" panose="02040503050406030204" pitchFamily="18" charset="0"/>
                                          </a:rPr>
                                          <m:t>𝑠</m:t>
                                        </m:r>
                                      </m:e>
                                    </m:acc>
                                  </m:e>
                                </m:d>
                              </m:e>
                              <m:sup>
                                <m:r>
                                  <a:rPr lang="de-DE" sz="1800" i="1">
                                    <a:solidFill>
                                      <a:schemeClr val="tx1"/>
                                    </a:solidFill>
                                    <a:latin typeface="Cambria Math" panose="02040503050406030204" pitchFamily="18" charset="0"/>
                                  </a:rPr>
                                  <m:t>2</m:t>
                                </m:r>
                              </m:sup>
                            </m:sSup>
                          </m:e>
                        </m:d>
                      </m:e>
                    </m:d>
                    <m:r>
                      <a:rPr lang="de-DE" sz="1800" i="1">
                        <a:solidFill>
                          <a:schemeClr val="tx1"/>
                        </a:solidFill>
                        <a:latin typeface="Cambria Math" panose="02040503050406030204" pitchFamily="18" charset="0"/>
                      </a:rPr>
                      <m:t>𝑠</m:t>
                    </m:r>
                    <m:r>
                      <a:rPr lang="de-DE" sz="1800" i="1">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r>
                          <a:rPr lang="de-DE" sz="1800" i="1">
                            <a:solidFill>
                              <a:schemeClr val="tx1"/>
                            </a:solidFill>
                            <a:latin typeface="Cambria Math" panose="02040503050406030204" pitchFamily="18" charset="0"/>
                          </a:rPr>
                          <m:t>𝑖</m:t>
                        </m:r>
                        <m:r>
                          <a:rPr lang="de-DE" sz="1800" i="1">
                            <a:solidFill>
                              <a:schemeClr val="tx1"/>
                            </a:solidFill>
                            <a:latin typeface="Cambria Math" panose="02040503050406030204" pitchFamily="18" charset="0"/>
                          </a:rPr>
                          <m:t>𝜒</m:t>
                        </m:r>
                        <m:r>
                          <a:rPr lang="de-DE" sz="180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𝛾</m:t>
                            </m:r>
                          </m:e>
                          <m:sub>
                            <m:r>
                              <a:rPr lang="de-DE" sz="1800" i="1">
                                <a:solidFill>
                                  <a:schemeClr val="tx1"/>
                                </a:solidFill>
                                <a:latin typeface="Cambria Math" panose="02040503050406030204" pitchFamily="18" charset="0"/>
                              </a:rPr>
                              <m:t>𝑇𝑃𝐴</m:t>
                            </m:r>
                          </m:sub>
                        </m:sSub>
                      </m:num>
                      <m:den>
                        <m:r>
                          <a:rPr lang="de-DE" sz="1800" i="1">
                            <a:solidFill>
                              <a:schemeClr val="tx1"/>
                            </a:solidFill>
                            <a:latin typeface="Cambria Math" panose="02040503050406030204" pitchFamily="18" charset="0"/>
                          </a:rPr>
                          <m:t>2</m:t>
                        </m:r>
                      </m:den>
                    </m:f>
                    <m:r>
                      <m:rPr>
                        <m:nor/>
                      </m:rPr>
                      <a:rPr lang="de-DE" sz="1800" i="1" dirty="0">
                        <a:solidFill>
                          <a:schemeClr val="tx1"/>
                        </a:solidFill>
                        <a:latin typeface="Cambria Math" panose="02040503050406030204" pitchFamily="18" charset="0"/>
                      </a:rPr>
                      <m:t> </m:t>
                    </m:r>
                    <m:sSup>
                      <m:sSupPr>
                        <m:ctrlPr>
                          <a:rPr lang="de-DE" sz="1800" i="1">
                            <a:solidFill>
                              <a:schemeClr val="tx1"/>
                            </a:solidFill>
                            <a:latin typeface="Cambria Math" panose="02040503050406030204" pitchFamily="18" charset="0"/>
                          </a:rPr>
                        </m:ctrlPr>
                      </m:sSupPr>
                      <m:e>
                        <m:acc>
                          <m:accPr>
                            <m:chr m:val="̃"/>
                            <m:ctrlPr>
                              <a:rPr lang="de-DE" sz="1800" i="1">
                                <a:solidFill>
                                  <a:schemeClr val="tx1"/>
                                </a:solidFill>
                                <a:latin typeface="Cambria Math" panose="02040503050406030204" pitchFamily="18" charset="0"/>
                              </a:rPr>
                            </m:ctrlPr>
                          </m:accPr>
                          <m:e>
                            <m:r>
                              <a:rPr lang="de-DE" sz="1800" i="1">
                                <a:solidFill>
                                  <a:schemeClr val="tx1"/>
                                </a:solidFill>
                                <a:latin typeface="Cambria Math" panose="02040503050406030204" pitchFamily="18" charset="0"/>
                              </a:rPr>
                              <m:t>𝑠</m:t>
                            </m:r>
                          </m:e>
                        </m:acc>
                      </m:e>
                      <m:sup>
                        <m:r>
                          <a:rPr lang="de-DE" sz="1800" i="1">
                            <a:solidFill>
                              <a:schemeClr val="tx1"/>
                            </a:solidFill>
                            <a:latin typeface="Cambria Math" panose="02040503050406030204" pitchFamily="18" charset="0"/>
                          </a:rPr>
                          <m:t>2</m:t>
                        </m:r>
                      </m:sup>
                    </m:sSup>
                    <m:sSup>
                      <m:sSupPr>
                        <m:ctrlPr>
                          <a:rPr lang="de-DE" sz="1800" i="1">
                            <a:solidFill>
                              <a:schemeClr val="tx1"/>
                            </a:solidFill>
                            <a:latin typeface="Cambria Math" panose="02040503050406030204" pitchFamily="18" charset="0"/>
                          </a:rPr>
                        </m:ctrlPr>
                      </m:sSupPr>
                      <m:e>
                        <m:r>
                          <a:rPr lang="de-DE" sz="1800" i="1">
                            <a:solidFill>
                              <a:schemeClr val="tx1"/>
                            </a:solidFill>
                            <a:latin typeface="Cambria Math" panose="02040503050406030204" pitchFamily="18" charset="0"/>
                          </a:rPr>
                          <m:t>𝑠</m:t>
                        </m:r>
                      </m:e>
                      <m:sup>
                        <m:r>
                          <a:rPr lang="de-DE" sz="1800" i="1">
                            <a:solidFill>
                              <a:schemeClr val="tx1"/>
                            </a:solidFill>
                            <a:latin typeface="Cambria Math" panose="02040503050406030204" pitchFamily="18" charset="0"/>
                          </a:rPr>
                          <m:t>∗</m:t>
                        </m:r>
                      </m:sup>
                    </m:sSup>
                    <m:r>
                      <a:rPr lang="de-DE" sz="1800" i="1">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acc>
                          <m:accPr>
                            <m:chr m:val="̃"/>
                            <m:ctrlPr>
                              <a:rPr lang="de-DE" sz="1800" i="1">
                                <a:solidFill>
                                  <a:schemeClr val="tx1"/>
                                </a:solidFill>
                                <a:latin typeface="Cambria Math" panose="02040503050406030204" pitchFamily="18" charset="0"/>
                              </a:rPr>
                            </m:ctrlPr>
                          </m:accPr>
                          <m:e>
                            <m:r>
                              <a:rPr lang="de-DE" sz="1800" i="1">
                                <a:solidFill>
                                  <a:schemeClr val="tx1"/>
                                </a:solidFill>
                                <a:latin typeface="Cambria Math" panose="02040503050406030204" pitchFamily="18" charset="0"/>
                              </a:rPr>
                              <m:t>𝑠</m:t>
                            </m:r>
                          </m:e>
                        </m:acc>
                        <m:r>
                          <a:rPr lang="de-DE" sz="1800" i="1">
                            <a:solidFill>
                              <a:schemeClr val="tx1"/>
                            </a:solidFill>
                            <a:latin typeface="Cambria Math" panose="02040503050406030204" pitchFamily="18" charset="0"/>
                          </a:rPr>
                          <m:t>𝑖</m:t>
                        </m:r>
                      </m:num>
                      <m:den>
                        <m:r>
                          <a:rPr lang="de-DE" sz="1800" i="1">
                            <a:solidFill>
                              <a:schemeClr val="tx1"/>
                            </a:solidFill>
                            <a:latin typeface="Cambria Math" panose="02040503050406030204" pitchFamily="18" charset="0"/>
                          </a:rPr>
                          <m:t>2</m:t>
                        </m:r>
                      </m:den>
                    </m:f>
                    <m:d>
                      <m:dPr>
                        <m:begChr m:val="["/>
                        <m:endChr m:val="]"/>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𝛾</m:t>
                            </m:r>
                          </m:e>
                          <m:sub>
                            <m:r>
                              <a:rPr lang="de-DE" sz="1800" i="1">
                                <a:solidFill>
                                  <a:schemeClr val="tx1"/>
                                </a:solidFill>
                                <a:latin typeface="Cambria Math" panose="02040503050406030204" pitchFamily="18" charset="0"/>
                              </a:rPr>
                              <m:t>𝐹𝐶𝐴</m:t>
                            </m:r>
                          </m:sub>
                        </m:sSub>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𝑦</m:t>
                                </m:r>
                              </m:sub>
                            </m:sSub>
                            <m:r>
                              <a:rPr lang="de-DE" sz="180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𝑧</m:t>
                                </m:r>
                              </m:sub>
                            </m:sSub>
                          </m:e>
                        </m:d>
                        <m:r>
                          <a:rPr lang="de-DE" sz="1800" i="1">
                            <a:solidFill>
                              <a:schemeClr val="tx1"/>
                            </a:solidFill>
                            <a:latin typeface="Cambria Math" panose="02040503050406030204" pitchFamily="18" charset="0"/>
                          </a:rPr>
                          <m:t>−</m:t>
                        </m:r>
                        <m:r>
                          <a:rPr lang="de-DE" sz="1800" i="1">
                            <a:solidFill>
                              <a:schemeClr val="tx1"/>
                            </a:solidFill>
                            <a:latin typeface="Cambria Math" panose="02040503050406030204" pitchFamily="18" charset="0"/>
                          </a:rPr>
                          <m:t>𝑖</m:t>
                        </m:r>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𝑦</m:t>
                                </m:r>
                              </m:sub>
                            </m:sSub>
                            <m:r>
                              <a:rPr lang="de-DE" sz="180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𝜎</m:t>
                                    </m:r>
                                  </m:e>
                                  <m:sub>
                                    <m:r>
                                      <a:rPr lang="de-DE" sz="1800" i="1">
                                        <a:solidFill>
                                          <a:schemeClr val="tx1"/>
                                        </a:solidFill>
                                        <a:latin typeface="Cambria Math" panose="02040503050406030204" pitchFamily="18" charset="0"/>
                                      </a:rPr>
                                      <m:t>𝐹𝐶𝐷</m:t>
                                    </m:r>
                                  </m:sub>
                                </m:sSub>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𝑦</m:t>
                                </m:r>
                              </m:sub>
                              <m:sup>
                                <m:r>
                                  <a:rPr lang="de-DE" sz="1800" i="1">
                                    <a:solidFill>
                                      <a:schemeClr val="tx1"/>
                                    </a:solidFill>
                                    <a:latin typeface="Cambria Math" panose="02040503050406030204" pitchFamily="18" charset="0"/>
                                  </a:rPr>
                                  <m:t>0.8</m:t>
                                </m:r>
                              </m:sup>
                            </m:sSubSup>
                            <m:r>
                              <a:rPr lang="de-DE" sz="180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𝑧</m:t>
                                </m:r>
                              </m:sub>
                            </m:sSub>
                            <m:r>
                              <a:rPr lang="de-DE" sz="180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𝜎</m:t>
                                    </m:r>
                                  </m:e>
                                  <m:sub>
                                    <m:r>
                                      <a:rPr lang="de-DE" sz="1800" i="1">
                                        <a:solidFill>
                                          <a:schemeClr val="tx1"/>
                                        </a:solidFill>
                                        <a:latin typeface="Cambria Math" panose="02040503050406030204" pitchFamily="18" charset="0"/>
                                      </a:rPr>
                                      <m:t>𝐹𝐶𝐷</m:t>
                                    </m:r>
                                  </m:sub>
                                </m:sSub>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𝑧</m:t>
                                </m:r>
                              </m:sub>
                              <m:sup>
                                <m:r>
                                  <a:rPr lang="de-DE" sz="1800" i="1">
                                    <a:solidFill>
                                      <a:schemeClr val="tx1"/>
                                    </a:solidFill>
                                    <a:latin typeface="Cambria Math" panose="02040503050406030204" pitchFamily="18" charset="0"/>
                                  </a:rPr>
                                  <m:t>0.8</m:t>
                                </m:r>
                              </m:sup>
                            </m:sSubSup>
                          </m:e>
                        </m:d>
                      </m:e>
                    </m:d>
                    <m:r>
                      <a:rPr lang="de-DE" sz="1800" i="1">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r>
                          <a:rPr lang="de-DE" sz="1800" i="1">
                            <a:solidFill>
                              <a:schemeClr val="tx1"/>
                            </a:solidFill>
                            <a:latin typeface="Cambria Math" panose="02040503050406030204" pitchFamily="18" charset="0"/>
                          </a:rPr>
                          <m:t>𝑠</m:t>
                        </m:r>
                      </m:num>
                      <m:den>
                        <m:r>
                          <a:rPr lang="de-DE" sz="1800" i="1">
                            <a:solidFill>
                              <a:schemeClr val="tx1"/>
                            </a:solidFill>
                            <a:latin typeface="Cambria Math" panose="02040503050406030204" pitchFamily="18" charset="0"/>
                          </a:rPr>
                          <m:t>2</m:t>
                        </m:r>
                      </m:den>
                    </m:f>
                    <m:d>
                      <m:dPr>
                        <m:begChr m:val="["/>
                        <m:endChr m:val="]"/>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𝛾</m:t>
                            </m:r>
                          </m:e>
                          <m:sub>
                            <m:r>
                              <a:rPr lang="de-DE" sz="1800" i="1">
                                <a:solidFill>
                                  <a:schemeClr val="tx1"/>
                                </a:solidFill>
                                <a:latin typeface="Cambria Math" panose="02040503050406030204" pitchFamily="18" charset="0"/>
                              </a:rPr>
                              <m:t>𝐹𝐶𝐴</m:t>
                            </m:r>
                          </m:sub>
                        </m:sSub>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𝑦</m:t>
                                </m:r>
                              </m:sub>
                            </m:sSub>
                            <m:r>
                              <a:rPr lang="de-DE" sz="180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𝑧</m:t>
                                </m:r>
                              </m:sub>
                            </m:sSub>
                          </m:e>
                        </m:d>
                        <m:r>
                          <a:rPr lang="de-DE" sz="1800" i="1">
                            <a:solidFill>
                              <a:schemeClr val="tx1"/>
                            </a:solidFill>
                            <a:latin typeface="Cambria Math" panose="02040503050406030204" pitchFamily="18" charset="0"/>
                          </a:rPr>
                          <m:t>−</m:t>
                        </m:r>
                        <m:r>
                          <a:rPr lang="de-DE" sz="1800" i="1">
                            <a:solidFill>
                              <a:schemeClr val="tx1"/>
                            </a:solidFill>
                            <a:latin typeface="Cambria Math" panose="02040503050406030204" pitchFamily="18" charset="0"/>
                          </a:rPr>
                          <m:t>𝑖</m:t>
                        </m:r>
                        <m:d>
                          <m:dPr>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𝑦</m:t>
                                </m:r>
                              </m:sub>
                            </m:sSub>
                            <m:r>
                              <a:rPr lang="de-DE" sz="180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𝜎</m:t>
                                    </m:r>
                                  </m:e>
                                  <m:sub>
                                    <m:r>
                                      <a:rPr lang="de-DE" sz="1800" i="1">
                                        <a:solidFill>
                                          <a:schemeClr val="tx1"/>
                                        </a:solidFill>
                                        <a:latin typeface="Cambria Math" panose="02040503050406030204" pitchFamily="18" charset="0"/>
                                      </a:rPr>
                                      <m:t>𝐹𝐶𝐷</m:t>
                                    </m:r>
                                  </m:sub>
                                </m:sSub>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𝑦</m:t>
                                </m:r>
                              </m:sub>
                              <m:sup>
                                <m:r>
                                  <a:rPr lang="de-DE" sz="1800" i="1">
                                    <a:solidFill>
                                      <a:schemeClr val="tx1"/>
                                    </a:solidFill>
                                    <a:latin typeface="Cambria Math" panose="02040503050406030204" pitchFamily="18" charset="0"/>
                                  </a:rPr>
                                  <m:t>0.8</m:t>
                                </m:r>
                              </m:sup>
                            </m:sSubSup>
                            <m:r>
                              <a:rPr lang="de-DE" sz="1800" i="1">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𝑧</m:t>
                                </m:r>
                              </m:sub>
                            </m:sSub>
                            <m:r>
                              <a:rPr lang="de-DE" sz="1800" i="1">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a:rPr lang="de-DE" sz="1800" i="1">
                                        <a:solidFill>
                                          <a:schemeClr val="tx1"/>
                                        </a:solidFill>
                                        <a:latin typeface="Cambria Math" panose="02040503050406030204" pitchFamily="18" charset="0"/>
                                      </a:rPr>
                                      <m:t>𝜎</m:t>
                                    </m:r>
                                  </m:e>
                                  <m:sub>
                                    <m:r>
                                      <a:rPr lang="de-DE" sz="1800" i="1">
                                        <a:solidFill>
                                          <a:schemeClr val="tx1"/>
                                        </a:solidFill>
                                        <a:latin typeface="Cambria Math" panose="02040503050406030204" pitchFamily="18" charset="0"/>
                                      </a:rPr>
                                      <m:t>𝐹𝐶𝐷</m:t>
                                    </m:r>
                                  </m:sub>
                                </m:sSub>
                                <m:r>
                                  <a:rPr lang="de-DE" sz="1800" i="1">
                                    <a:solidFill>
                                      <a:schemeClr val="tx1"/>
                                    </a:solidFill>
                                    <a:latin typeface="Cambria Math" panose="02040503050406030204" pitchFamily="18" charset="0"/>
                                  </a:rPr>
                                  <m:t>𝑛</m:t>
                                </m:r>
                              </m:e>
                              <m:sub>
                                <m:r>
                                  <a:rPr lang="de-DE" sz="1800" i="1">
                                    <a:solidFill>
                                      <a:schemeClr val="tx1"/>
                                    </a:solidFill>
                                    <a:latin typeface="Cambria Math" panose="02040503050406030204" pitchFamily="18" charset="0"/>
                                  </a:rPr>
                                  <m:t>𝑧</m:t>
                                </m:r>
                              </m:sub>
                              <m:sup>
                                <m:r>
                                  <a:rPr lang="de-DE" sz="1800" i="1">
                                    <a:solidFill>
                                      <a:schemeClr val="tx1"/>
                                    </a:solidFill>
                                    <a:latin typeface="Cambria Math" panose="02040503050406030204" pitchFamily="18" charset="0"/>
                                  </a:rPr>
                                  <m:t>0.8</m:t>
                                </m:r>
                              </m:sup>
                            </m:sSubSup>
                          </m:e>
                        </m:d>
                      </m:e>
                    </m:d>
                    <m:r>
                      <a:rPr lang="de-DE" sz="1800" b="1" i="1">
                        <a:solidFill>
                          <a:schemeClr val="tx1"/>
                        </a:solidFill>
                        <a:latin typeface="Cambria Math" panose="02040503050406030204" pitchFamily="18" charset="0"/>
                      </a:rPr>
                      <m:t>+</m:t>
                    </m:r>
                    <m:f>
                      <m:fPr>
                        <m:ctrlPr>
                          <a:rPr lang="de-DE" sz="1800" b="1" i="1">
                            <a:solidFill>
                              <a:schemeClr val="tx1"/>
                            </a:solidFill>
                            <a:latin typeface="Cambria Math" panose="02040503050406030204" pitchFamily="18" charset="0"/>
                          </a:rPr>
                        </m:ctrlPr>
                      </m:fPr>
                      <m:num>
                        <m:acc>
                          <m:accPr>
                            <m:chr m:val="̃"/>
                            <m:ctrlPr>
                              <a:rPr lang="de-DE" sz="1800" b="1" i="1">
                                <a:solidFill>
                                  <a:schemeClr val="tx1"/>
                                </a:solidFill>
                                <a:latin typeface="Cambria Math" panose="02040503050406030204" pitchFamily="18" charset="0"/>
                              </a:rPr>
                            </m:ctrlPr>
                          </m:accPr>
                          <m:e>
                            <m:r>
                              <a:rPr lang="de-DE" sz="1800" b="1">
                                <a:solidFill>
                                  <a:schemeClr val="tx1"/>
                                </a:solidFill>
                                <a:latin typeface="Cambria Math" panose="02040503050406030204" pitchFamily="18" charset="0"/>
                              </a:rPr>
                              <m:t>𝐬</m:t>
                            </m:r>
                          </m:e>
                        </m:acc>
                        <m:r>
                          <a:rPr lang="de-DE" sz="1800" b="1">
                            <a:solidFill>
                              <a:schemeClr val="tx1"/>
                            </a:solidFill>
                            <a:latin typeface="Cambria Math" panose="02040503050406030204" pitchFamily="18" charset="0"/>
                          </a:rPr>
                          <m:t>𝐢</m:t>
                        </m:r>
                      </m:num>
                      <m:den>
                        <m:r>
                          <a:rPr lang="de-DE" sz="1800" b="1">
                            <a:solidFill>
                              <a:schemeClr val="tx1"/>
                            </a:solidFill>
                            <a:latin typeface="Cambria Math" panose="02040503050406030204" pitchFamily="18" charset="0"/>
                          </a:rPr>
                          <m:t>𝟐</m:t>
                        </m:r>
                      </m:den>
                    </m:f>
                    <m:d>
                      <m:dPr>
                        <m:ctrlPr>
                          <a:rPr lang="de-DE" sz="1800" b="1" i="1">
                            <a:solidFill>
                              <a:schemeClr val="tx1"/>
                            </a:solidFill>
                            <a:latin typeface="Cambria Math" panose="02040503050406030204" pitchFamily="18" charset="0"/>
                          </a:rPr>
                        </m:ctrlPr>
                      </m:dPr>
                      <m:e>
                        <m:sSub>
                          <m:sSubPr>
                            <m:ctrlPr>
                              <a:rPr lang="de-DE" sz="1800" b="1" i="1">
                                <a:solidFill>
                                  <a:schemeClr val="tx1"/>
                                </a:solidFill>
                                <a:latin typeface="Cambria Math" panose="02040503050406030204" pitchFamily="18" charset="0"/>
                              </a:rPr>
                            </m:ctrlPr>
                          </m:sSubPr>
                          <m:e>
                            <m:r>
                              <a:rPr lang="de-DE" sz="1800" b="1">
                                <a:solidFill>
                                  <a:schemeClr val="tx1"/>
                                </a:solidFill>
                                <a:latin typeface="Cambria Math" panose="02040503050406030204" pitchFamily="18" charset="0"/>
                              </a:rPr>
                              <m:t>𝐓</m:t>
                            </m:r>
                          </m:e>
                          <m:sub>
                            <m:r>
                              <a:rPr lang="de-DE" sz="1800" b="1">
                                <a:solidFill>
                                  <a:schemeClr val="tx1"/>
                                </a:solidFill>
                                <a:latin typeface="Cambria Math" panose="02040503050406030204" pitchFamily="18" charset="0"/>
                              </a:rPr>
                              <m:t>𝐲</m:t>
                            </m:r>
                          </m:sub>
                        </m:sSub>
                        <m:r>
                          <a:rPr lang="de-DE" sz="1800" b="1">
                            <a:solidFill>
                              <a:schemeClr val="tx1"/>
                            </a:solidFill>
                            <a:latin typeface="Cambria Math" panose="02040503050406030204" pitchFamily="18" charset="0"/>
                          </a:rPr>
                          <m:t>−</m:t>
                        </m:r>
                        <m:sSub>
                          <m:sSubPr>
                            <m:ctrlPr>
                              <a:rPr lang="de-DE" sz="1800" b="1" i="1">
                                <a:solidFill>
                                  <a:schemeClr val="tx1"/>
                                </a:solidFill>
                                <a:latin typeface="Cambria Math" panose="02040503050406030204" pitchFamily="18" charset="0"/>
                              </a:rPr>
                            </m:ctrlPr>
                          </m:sSubPr>
                          <m:e>
                            <m:r>
                              <a:rPr lang="de-DE" sz="1800" b="1">
                                <a:solidFill>
                                  <a:schemeClr val="tx1"/>
                                </a:solidFill>
                                <a:latin typeface="Cambria Math" panose="02040503050406030204" pitchFamily="18" charset="0"/>
                              </a:rPr>
                              <m:t>𝐓</m:t>
                            </m:r>
                          </m:e>
                          <m:sub>
                            <m:r>
                              <a:rPr lang="de-DE" sz="1800" b="1">
                                <a:solidFill>
                                  <a:schemeClr val="tx1"/>
                                </a:solidFill>
                                <a:latin typeface="Cambria Math" panose="02040503050406030204" pitchFamily="18" charset="0"/>
                              </a:rPr>
                              <m:t>𝐳</m:t>
                            </m:r>
                          </m:sub>
                        </m:sSub>
                      </m:e>
                    </m:d>
                    <m:r>
                      <a:rPr lang="de-DE" sz="1800" b="1">
                        <a:solidFill>
                          <a:schemeClr val="tx1"/>
                        </a:solidFill>
                        <a:latin typeface="Cambria Math" panose="02040503050406030204" pitchFamily="18" charset="0"/>
                      </a:rPr>
                      <m:t>−</m:t>
                    </m:r>
                    <m:f>
                      <m:fPr>
                        <m:ctrlPr>
                          <a:rPr lang="de-DE" sz="1800" b="1" i="1">
                            <a:solidFill>
                              <a:schemeClr val="tx1"/>
                            </a:solidFill>
                            <a:latin typeface="Cambria Math" panose="02040503050406030204" pitchFamily="18" charset="0"/>
                          </a:rPr>
                        </m:ctrlPr>
                      </m:fPr>
                      <m:num>
                        <m:r>
                          <a:rPr lang="de-DE" sz="1800" b="1">
                            <a:solidFill>
                              <a:schemeClr val="tx1"/>
                            </a:solidFill>
                            <a:latin typeface="Cambria Math" panose="02040503050406030204" pitchFamily="18" charset="0"/>
                          </a:rPr>
                          <m:t>𝐬</m:t>
                        </m:r>
                      </m:num>
                      <m:den>
                        <m:r>
                          <a:rPr lang="de-DE" sz="1800" b="1">
                            <a:solidFill>
                              <a:schemeClr val="tx1"/>
                            </a:solidFill>
                            <a:latin typeface="Cambria Math" panose="02040503050406030204" pitchFamily="18" charset="0"/>
                          </a:rPr>
                          <m:t>𝟐</m:t>
                        </m:r>
                      </m:den>
                    </m:f>
                    <m:r>
                      <a:rPr lang="de-DE" sz="1800" b="1">
                        <a:solidFill>
                          <a:schemeClr val="tx1"/>
                        </a:solidFill>
                        <a:latin typeface="Cambria Math" panose="02040503050406030204" pitchFamily="18" charset="0"/>
                      </a:rPr>
                      <m:t>(</m:t>
                    </m:r>
                    <m:sSub>
                      <m:sSubPr>
                        <m:ctrlPr>
                          <a:rPr lang="de-DE" sz="1800" b="1" i="1">
                            <a:solidFill>
                              <a:schemeClr val="tx1"/>
                            </a:solidFill>
                            <a:latin typeface="Cambria Math" panose="02040503050406030204" pitchFamily="18" charset="0"/>
                          </a:rPr>
                        </m:ctrlPr>
                      </m:sSubPr>
                      <m:e>
                        <m:r>
                          <a:rPr lang="de-DE" sz="1800" b="1">
                            <a:solidFill>
                              <a:schemeClr val="tx1"/>
                            </a:solidFill>
                            <a:latin typeface="Cambria Math" panose="02040503050406030204" pitchFamily="18" charset="0"/>
                          </a:rPr>
                          <m:t>𝐓</m:t>
                        </m:r>
                      </m:e>
                      <m:sub>
                        <m:r>
                          <a:rPr lang="de-DE" sz="1800" b="1">
                            <a:solidFill>
                              <a:schemeClr val="tx1"/>
                            </a:solidFill>
                            <a:latin typeface="Cambria Math" panose="02040503050406030204" pitchFamily="18" charset="0"/>
                          </a:rPr>
                          <m:t>𝐲</m:t>
                        </m:r>
                      </m:sub>
                    </m:sSub>
                    <m:r>
                      <a:rPr lang="de-DE" sz="1800" b="1">
                        <a:solidFill>
                          <a:schemeClr val="tx1"/>
                        </a:solidFill>
                        <a:latin typeface="Cambria Math" panose="02040503050406030204" pitchFamily="18" charset="0"/>
                      </a:rPr>
                      <m:t>+</m:t>
                    </m:r>
                    <m:sSub>
                      <m:sSubPr>
                        <m:ctrlPr>
                          <a:rPr lang="de-DE" sz="1800" b="1" i="1">
                            <a:solidFill>
                              <a:schemeClr val="tx1"/>
                            </a:solidFill>
                            <a:latin typeface="Cambria Math" panose="02040503050406030204" pitchFamily="18" charset="0"/>
                          </a:rPr>
                        </m:ctrlPr>
                      </m:sSubPr>
                      <m:e>
                        <m:r>
                          <a:rPr lang="de-DE" sz="1800" b="1">
                            <a:solidFill>
                              <a:schemeClr val="tx1"/>
                            </a:solidFill>
                            <a:latin typeface="Cambria Math" panose="02040503050406030204" pitchFamily="18" charset="0"/>
                          </a:rPr>
                          <m:t>𝐓</m:t>
                        </m:r>
                      </m:e>
                      <m:sub>
                        <m:r>
                          <a:rPr lang="de-DE" sz="1800" b="1">
                            <a:solidFill>
                              <a:schemeClr val="tx1"/>
                            </a:solidFill>
                            <a:latin typeface="Cambria Math" panose="02040503050406030204" pitchFamily="18" charset="0"/>
                          </a:rPr>
                          <m:t>𝐳</m:t>
                        </m:r>
                      </m:sub>
                    </m:sSub>
                    <m:r>
                      <a:rPr lang="de-DE" sz="1800" b="1">
                        <a:solidFill>
                          <a:schemeClr val="tx1"/>
                        </a:solidFill>
                        <a:latin typeface="Cambria Math" panose="02040503050406030204" pitchFamily="18" charset="0"/>
                      </a:rPr>
                      <m:t>)</m:t>
                    </m:r>
                    <m:r>
                      <a:rPr lang="de-DE" sz="1800" i="1">
                        <a:solidFill>
                          <a:schemeClr val="tx1"/>
                        </a:solidFill>
                        <a:latin typeface="Cambria Math" panose="02040503050406030204" pitchFamily="18" charset="0"/>
                      </a:rPr>
                      <m:t>−</m:t>
                    </m:r>
                    <m:rad>
                      <m:radPr>
                        <m:degHide m:val="on"/>
                        <m:ctrlPr>
                          <a:rPr lang="de-DE" sz="1800" i="1">
                            <a:solidFill>
                              <a:schemeClr val="tx1"/>
                            </a:solidFill>
                            <a:latin typeface="Cambria Math" panose="02040503050406030204" pitchFamily="18" charset="0"/>
                          </a:rPr>
                        </m:ctrlPr>
                      </m:radPr>
                      <m:deg/>
                      <m:e>
                        <m:r>
                          <a:rPr lang="de-DE" sz="1800" i="1">
                            <a:solidFill>
                              <a:schemeClr val="tx1"/>
                            </a:solidFill>
                            <a:latin typeface="Cambria Math" panose="02040503050406030204" pitchFamily="18" charset="0"/>
                          </a:rPr>
                          <m:t>𝑘</m:t>
                        </m:r>
                      </m:e>
                    </m:rad>
                    <m:r>
                      <a:rPr lang="de-DE" sz="1800" i="1">
                        <a:solidFill>
                          <a:schemeClr val="tx1"/>
                        </a:solidFill>
                        <a:latin typeface="Cambria Math" panose="02040503050406030204" pitchFamily="18" charset="0"/>
                      </a:rPr>
                      <m:t>𝑢</m:t>
                    </m:r>
                  </m:oMath>
                </a14:m>
                <a:endParaRPr lang="de-DE" sz="1800" i="1" dirty="0">
                  <a:solidFill>
                    <a:schemeClr val="tx1"/>
                  </a:solidFill>
                  <a:latin typeface="Cambria Math" panose="02040503050406030204" pitchFamily="18" charset="0"/>
                </a:endParaRPr>
              </a:p>
              <a:p>
                <a:r>
                  <a:rPr lang="de-DE" sz="1800" b="0" dirty="0"/>
                  <a:t>Assume that </a:t>
                </a:r>
                <a14:m>
                  <m:oMath xmlns:m="http://schemas.openxmlformats.org/officeDocument/2006/math">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𝑛</m:t>
                        </m:r>
                      </m:e>
                      <m:sub>
                        <m:r>
                          <a:rPr lang="de-DE" sz="1800" b="0" i="1" smtClean="0">
                            <a:latin typeface="Cambria Math" panose="02040503050406030204" pitchFamily="18" charset="0"/>
                          </a:rPr>
                          <m:t>𝑧</m:t>
                        </m:r>
                      </m:sub>
                    </m:sSub>
                    <m:r>
                      <a:rPr lang="de-DE" sz="1800" b="0" i="1" smtClean="0">
                        <a:latin typeface="Cambria Math" panose="02040503050406030204" pitchFamily="18" charset="0"/>
                      </a:rPr>
                      <m:t>≈</m:t>
                    </m:r>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𝑛</m:t>
                        </m:r>
                      </m:e>
                      <m:sub>
                        <m:r>
                          <a:rPr lang="de-DE" sz="1800" b="0" i="1" smtClean="0">
                            <a:latin typeface="Cambria Math" panose="02040503050406030204" pitchFamily="18" charset="0"/>
                          </a:rPr>
                          <m:t>𝑦</m:t>
                        </m:r>
                      </m:sub>
                    </m:sSub>
                    <m:r>
                      <a:rPr lang="de-DE" sz="1800" b="0" i="1" smtClean="0">
                        <a:latin typeface="Cambria Math" panose="02040503050406030204" pitchFamily="18" charset="0"/>
                      </a:rPr>
                      <m:t>=</m:t>
                    </m:r>
                    <m:r>
                      <a:rPr lang="de-DE" sz="1800" b="0" i="1" smtClean="0">
                        <a:latin typeface="Cambria Math" panose="02040503050406030204" pitchFamily="18" charset="0"/>
                      </a:rPr>
                      <m:t>𝑛</m:t>
                    </m:r>
                  </m:oMath>
                </a14:m>
                <a:r>
                  <a:rPr lang="de-DE" sz="1800" b="0" dirty="0"/>
                  <a:t> and </a:t>
                </a:r>
                <a14:m>
                  <m:oMath xmlns:m="http://schemas.openxmlformats.org/officeDocument/2006/math">
                    <m:sSub>
                      <m:sSubPr>
                        <m:ctrlPr>
                          <a:rPr lang="de-DE" sz="1800" i="1">
                            <a:latin typeface="Cambria Math" panose="02040503050406030204" pitchFamily="18" charset="0"/>
                          </a:rPr>
                        </m:ctrlPr>
                      </m:sSubPr>
                      <m:e>
                        <m:r>
                          <a:rPr lang="de-DE" sz="1800" b="0" i="1" smtClean="0">
                            <a:latin typeface="Cambria Math" panose="02040503050406030204" pitchFamily="18" charset="0"/>
                          </a:rPr>
                          <m:t>𝑇</m:t>
                        </m:r>
                      </m:e>
                      <m:sub>
                        <m:r>
                          <a:rPr lang="de-DE" sz="1800" i="1">
                            <a:latin typeface="Cambria Math" panose="02040503050406030204" pitchFamily="18" charset="0"/>
                          </a:rPr>
                          <m:t>𝑧</m:t>
                        </m:r>
                      </m:sub>
                    </m:sSub>
                    <m:r>
                      <a:rPr lang="de-DE" sz="1800" i="1">
                        <a:latin typeface="Cambria Math" panose="02040503050406030204" pitchFamily="18" charset="0"/>
                      </a:rPr>
                      <m:t>≈</m:t>
                    </m:r>
                    <m:sSub>
                      <m:sSubPr>
                        <m:ctrlPr>
                          <a:rPr lang="de-DE" sz="1800" i="1">
                            <a:latin typeface="Cambria Math" panose="02040503050406030204" pitchFamily="18" charset="0"/>
                          </a:rPr>
                        </m:ctrlPr>
                      </m:sSubPr>
                      <m:e>
                        <m:r>
                          <a:rPr lang="de-DE" sz="1800" b="0" i="1" smtClean="0">
                            <a:latin typeface="Cambria Math" panose="02040503050406030204" pitchFamily="18" charset="0"/>
                          </a:rPr>
                          <m:t>𝑇</m:t>
                        </m:r>
                      </m:e>
                      <m:sub>
                        <m:r>
                          <a:rPr lang="de-DE" sz="1800" i="1">
                            <a:latin typeface="Cambria Math" panose="02040503050406030204" pitchFamily="18" charset="0"/>
                          </a:rPr>
                          <m:t>𝑦</m:t>
                        </m:r>
                      </m:sub>
                    </m:sSub>
                    <m:r>
                      <a:rPr lang="de-DE" sz="1800" i="1">
                        <a:latin typeface="Cambria Math" panose="02040503050406030204" pitchFamily="18" charset="0"/>
                      </a:rPr>
                      <m:t>=</m:t>
                    </m:r>
                    <m:r>
                      <a:rPr lang="de-DE" sz="1800" b="0" i="1" smtClean="0">
                        <a:latin typeface="Cambria Math" panose="02040503050406030204" pitchFamily="18" charset="0"/>
                      </a:rPr>
                      <m:t>𝑇</m:t>
                    </m:r>
                  </m:oMath>
                </a14:m>
                <a:endParaRPr lang="de-DE" sz="1800" b="0" dirty="0"/>
              </a:p>
              <a:p>
                <a:pPr lvl="1"/>
                <a14:m>
                  <m:oMath xmlns:m="http://schemas.openxmlformats.org/officeDocument/2006/math">
                    <m:acc>
                      <m:accPr>
                        <m:chr m:val="̇"/>
                        <m:ctrlPr>
                          <a:rPr lang="de-DE" sz="1800" i="1" smtClean="0">
                            <a:solidFill>
                              <a:schemeClr val="tx1"/>
                            </a:solidFill>
                            <a:latin typeface="Cambria Math" panose="02040503050406030204" pitchFamily="18" charset="0"/>
                          </a:rPr>
                        </m:ctrlPr>
                      </m:accPr>
                      <m:e>
                        <m:r>
                          <m:rPr>
                            <m:sty m:val="p"/>
                          </m:rPr>
                          <a:rPr lang="de-DE" sz="1800" b="0" i="0">
                            <a:solidFill>
                              <a:schemeClr val="tx1"/>
                            </a:solidFill>
                            <a:latin typeface="Cambria Math" panose="02040503050406030204" pitchFamily="18" charset="0"/>
                          </a:rPr>
                          <m:t>s</m:t>
                        </m:r>
                      </m:e>
                    </m:acc>
                    <m:r>
                      <a:rPr lang="de-DE" sz="1800" b="0" i="0">
                        <a:solidFill>
                          <a:schemeClr val="tx1"/>
                        </a:solidFill>
                        <a:latin typeface="Cambria Math" panose="02040503050406030204" pitchFamily="18" charset="0"/>
                      </a:rPr>
                      <m:t>=−</m:t>
                    </m:r>
                    <m:d>
                      <m:dPr>
                        <m:begChr m:val="["/>
                        <m:endChr m:val="]"/>
                        <m:ctrlPr>
                          <a:rPr lang="de-DE" sz="1800" i="1" dirty="0">
                            <a:solidFill>
                              <a:schemeClr val="tx1"/>
                            </a:solidFill>
                            <a:latin typeface="Cambria Math" panose="02040503050406030204" pitchFamily="18" charset="0"/>
                          </a:rPr>
                        </m:ctrlPr>
                      </m:dPr>
                      <m:e>
                        <m:d>
                          <m:dPr>
                            <m:ctrlPr>
                              <a:rPr lang="de-DE" sz="1800" i="1" dirty="0">
                                <a:solidFill>
                                  <a:schemeClr val="tx1"/>
                                </a:solidFill>
                                <a:latin typeface="Cambria Math" panose="02040503050406030204" pitchFamily="18" charset="0"/>
                              </a:rPr>
                            </m:ctrlPr>
                          </m:dPr>
                          <m:e>
                            <m:f>
                              <m:fPr>
                                <m:ctrlPr>
                                  <a:rPr lang="de-DE" sz="1800" i="1" dirty="0">
                                    <a:solidFill>
                                      <a:schemeClr val="tx1"/>
                                    </a:solidFill>
                                    <a:latin typeface="Cambria Math" panose="02040503050406030204" pitchFamily="18" charset="0"/>
                                  </a:rPr>
                                </m:ctrlPr>
                              </m:fPr>
                              <m:num>
                                <m:sSub>
                                  <m:sSubPr>
                                    <m:ctrlPr>
                                      <a:rPr lang="de-DE" sz="1800" i="1" dirty="0">
                                        <a:solidFill>
                                          <a:schemeClr val="tx1"/>
                                        </a:solidFill>
                                        <a:latin typeface="Cambria Math" panose="02040503050406030204" pitchFamily="18" charset="0"/>
                                      </a:rPr>
                                    </m:ctrlPr>
                                  </m:sSubPr>
                                  <m:e>
                                    <m:r>
                                      <m:rPr>
                                        <m:sty m:val="p"/>
                                      </m:rPr>
                                      <a:rPr lang="de-DE" sz="1800" b="0" i="0" dirty="0">
                                        <a:solidFill>
                                          <a:schemeClr val="tx1"/>
                                        </a:solidFill>
                                        <a:latin typeface="Cambria Math" panose="02040503050406030204" pitchFamily="18" charset="0"/>
                                      </a:rPr>
                                      <m:t>k</m:t>
                                    </m:r>
                                  </m:e>
                                  <m:sub>
                                    <m:r>
                                      <m:rPr>
                                        <m:sty m:val="p"/>
                                      </m:rPr>
                                      <a:rPr lang="de-DE" sz="1800" b="0" i="0" dirty="0">
                                        <a:solidFill>
                                          <a:schemeClr val="tx1"/>
                                        </a:solidFill>
                                        <a:latin typeface="Cambria Math" panose="02040503050406030204" pitchFamily="18" charset="0"/>
                                      </a:rPr>
                                      <m:t>T</m:t>
                                    </m:r>
                                  </m:sub>
                                </m:sSub>
                              </m:num>
                              <m:den>
                                <m:r>
                                  <a:rPr lang="de-DE" sz="1800" b="0" i="0" dirty="0">
                                    <a:solidFill>
                                      <a:schemeClr val="tx1"/>
                                    </a:solidFill>
                                    <a:latin typeface="Cambria Math" panose="02040503050406030204" pitchFamily="18" charset="0"/>
                                  </a:rPr>
                                  <m:t>2</m:t>
                                </m:r>
                              </m:den>
                            </m:f>
                            <m:r>
                              <a:rPr lang="de-DE" sz="1800" b="0" i="0">
                                <a:solidFill>
                                  <a:schemeClr val="tx1"/>
                                </a:solidFill>
                                <a:latin typeface="Cambria Math" panose="02040503050406030204" pitchFamily="18" charset="0"/>
                              </a:rPr>
                              <m:t>+ⅈ</m:t>
                            </m:r>
                            <m:r>
                              <m:rPr>
                                <m:sty m:val="p"/>
                              </m:rPr>
                              <a:rPr lang="de-DE" sz="1800" b="0" i="0">
                                <a:solidFill>
                                  <a:schemeClr val="tx1"/>
                                </a:solidFill>
                                <a:latin typeface="Cambria Math" panose="02040503050406030204" pitchFamily="18" charset="0"/>
                              </a:rPr>
                              <m:t>Δ</m:t>
                            </m:r>
                          </m:e>
                        </m:d>
                        <m:r>
                          <a:rPr lang="de-DE" sz="1800" b="0" i="0">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d>
                              <m:dPr>
                                <m:ctrlPr>
                                  <a:rPr lang="de-DE" sz="1800" i="1">
                                    <a:solidFill>
                                      <a:schemeClr val="tx1"/>
                                    </a:solidFill>
                                    <a:latin typeface="Cambria Math" panose="02040503050406030204" pitchFamily="18" charset="0"/>
                                  </a:rPr>
                                </m:ctrlPr>
                              </m:dPr>
                              <m:e>
                                <m:r>
                                  <m:rPr>
                                    <m:sty m:val="p"/>
                                  </m:rPr>
                                  <a:rPr lang="de-DE" sz="1800" b="0" i="0">
                                    <a:solidFill>
                                      <a:schemeClr val="tx1"/>
                                    </a:solidFill>
                                    <a:latin typeface="Cambria Math" panose="02040503050406030204" pitchFamily="18" charset="0"/>
                                  </a:rPr>
                                  <m:t>iχ</m:t>
                                </m:r>
                                <m:r>
                                  <a:rPr lang="de-DE" sz="1800" b="0" i="0">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m:rPr>
                                        <m:sty m:val="p"/>
                                      </m:rPr>
                                      <a:rPr lang="de-DE" sz="1800" b="0" i="0">
                                        <a:solidFill>
                                          <a:schemeClr val="tx1"/>
                                        </a:solidFill>
                                        <a:latin typeface="Cambria Math" panose="02040503050406030204" pitchFamily="18" charset="0"/>
                                      </a:rPr>
                                      <m:t>γ</m:t>
                                    </m:r>
                                  </m:e>
                                  <m:sub>
                                    <m:r>
                                      <m:rPr>
                                        <m:sty m:val="p"/>
                                      </m:rPr>
                                      <a:rPr lang="de-DE" sz="1800" b="0" i="0">
                                        <a:solidFill>
                                          <a:schemeClr val="tx1"/>
                                        </a:solidFill>
                                        <a:latin typeface="Cambria Math" panose="02040503050406030204" pitchFamily="18" charset="0"/>
                                      </a:rPr>
                                      <m:t>TPA</m:t>
                                    </m:r>
                                  </m:sub>
                                </m:sSub>
                              </m:e>
                            </m:d>
                          </m:num>
                          <m:den>
                            <m:r>
                              <a:rPr lang="de-DE" sz="1800" b="0" i="0">
                                <a:solidFill>
                                  <a:schemeClr val="tx1"/>
                                </a:solidFill>
                                <a:latin typeface="Cambria Math" panose="02040503050406030204" pitchFamily="18" charset="0"/>
                              </a:rPr>
                              <m:t>2</m:t>
                            </m:r>
                          </m:den>
                        </m:f>
                        <m:d>
                          <m:dPr>
                            <m:ctrlPr>
                              <a:rPr lang="de-DE" sz="1800" i="1">
                                <a:solidFill>
                                  <a:schemeClr val="tx1"/>
                                </a:solidFill>
                                <a:latin typeface="Cambria Math" panose="02040503050406030204" pitchFamily="18" charset="0"/>
                              </a:rPr>
                            </m:ctrlPr>
                          </m:dPr>
                          <m:e>
                            <m:sSup>
                              <m:sSupPr>
                                <m:ctrlPr>
                                  <a:rPr lang="de-DE" sz="1800" i="1">
                                    <a:solidFill>
                                      <a:schemeClr val="tx1"/>
                                    </a:solidFill>
                                    <a:latin typeface="Cambria Math" panose="02040503050406030204" pitchFamily="18" charset="0"/>
                                  </a:rPr>
                                </m:ctrlPr>
                              </m:sSupPr>
                              <m:e>
                                <m:d>
                                  <m:dPr>
                                    <m:begChr m:val="|"/>
                                    <m:endChr m:val="|"/>
                                    <m:ctrlPr>
                                      <a:rPr lang="de-DE" sz="1800" i="1">
                                        <a:solidFill>
                                          <a:schemeClr val="tx1"/>
                                        </a:solidFill>
                                        <a:latin typeface="Cambria Math" panose="02040503050406030204" pitchFamily="18" charset="0"/>
                                      </a:rPr>
                                    </m:ctrlPr>
                                  </m:dPr>
                                  <m:e>
                                    <m:r>
                                      <m:rPr>
                                        <m:sty m:val="p"/>
                                      </m:rPr>
                                      <a:rPr lang="de-DE" sz="1800" b="0" i="0">
                                        <a:solidFill>
                                          <a:schemeClr val="tx1"/>
                                        </a:solidFill>
                                        <a:latin typeface="Cambria Math" panose="02040503050406030204" pitchFamily="18" charset="0"/>
                                      </a:rPr>
                                      <m:t>s</m:t>
                                    </m:r>
                                  </m:e>
                                </m:d>
                              </m:e>
                              <m:sup>
                                <m:r>
                                  <a:rPr lang="de-DE" sz="1800" b="0" i="0">
                                    <a:solidFill>
                                      <a:schemeClr val="tx1"/>
                                    </a:solidFill>
                                    <a:latin typeface="Cambria Math" panose="02040503050406030204" pitchFamily="18" charset="0"/>
                                  </a:rPr>
                                  <m:t>2</m:t>
                                </m:r>
                              </m:sup>
                            </m:sSup>
                            <m:r>
                              <a:rPr lang="de-DE" sz="1800" b="0" i="0">
                                <a:solidFill>
                                  <a:schemeClr val="tx1"/>
                                </a:solidFill>
                                <a:latin typeface="Cambria Math" panose="02040503050406030204" pitchFamily="18" charset="0"/>
                              </a:rPr>
                              <m:t>+2</m:t>
                            </m:r>
                            <m:sSup>
                              <m:sSupPr>
                                <m:ctrlPr>
                                  <a:rPr lang="de-DE" sz="1800" i="1">
                                    <a:solidFill>
                                      <a:schemeClr val="tx1"/>
                                    </a:solidFill>
                                    <a:latin typeface="Cambria Math" panose="02040503050406030204" pitchFamily="18" charset="0"/>
                                  </a:rPr>
                                </m:ctrlPr>
                              </m:sSupPr>
                              <m:e>
                                <m:d>
                                  <m:dPr>
                                    <m:begChr m:val="|"/>
                                    <m:endChr m:val="|"/>
                                    <m:ctrlPr>
                                      <a:rPr lang="de-DE" sz="1800" i="1">
                                        <a:solidFill>
                                          <a:schemeClr val="tx1"/>
                                        </a:solidFill>
                                        <a:latin typeface="Cambria Math" panose="02040503050406030204" pitchFamily="18" charset="0"/>
                                      </a:rPr>
                                    </m:ctrlPr>
                                  </m:dPr>
                                  <m:e>
                                    <m:acc>
                                      <m:accPr>
                                        <m:chr m:val="̃"/>
                                        <m:ctrlPr>
                                          <a:rPr lang="de-DE" sz="1800" i="1">
                                            <a:solidFill>
                                              <a:schemeClr val="tx1"/>
                                            </a:solidFill>
                                            <a:latin typeface="Cambria Math" panose="02040503050406030204" pitchFamily="18" charset="0"/>
                                          </a:rPr>
                                        </m:ctrlPr>
                                      </m:accPr>
                                      <m:e>
                                        <m:r>
                                          <m:rPr>
                                            <m:sty m:val="p"/>
                                          </m:rPr>
                                          <a:rPr lang="de-DE" sz="1800" b="0" i="0">
                                            <a:solidFill>
                                              <a:schemeClr val="tx1"/>
                                            </a:solidFill>
                                            <a:latin typeface="Cambria Math" panose="02040503050406030204" pitchFamily="18" charset="0"/>
                                          </a:rPr>
                                          <m:t>s</m:t>
                                        </m:r>
                                      </m:e>
                                    </m:acc>
                                  </m:e>
                                </m:d>
                              </m:e>
                              <m:sup>
                                <m:r>
                                  <a:rPr lang="de-DE" sz="1800" b="0" i="0">
                                    <a:solidFill>
                                      <a:schemeClr val="tx1"/>
                                    </a:solidFill>
                                    <a:latin typeface="Cambria Math" panose="02040503050406030204" pitchFamily="18" charset="0"/>
                                  </a:rPr>
                                  <m:t>2</m:t>
                                </m:r>
                              </m:sup>
                            </m:sSup>
                          </m:e>
                        </m:d>
                      </m:e>
                    </m:d>
                    <m:r>
                      <m:rPr>
                        <m:sty m:val="p"/>
                      </m:rPr>
                      <a:rPr lang="de-DE" sz="1800" b="0" i="0">
                        <a:solidFill>
                          <a:schemeClr val="tx1"/>
                        </a:solidFill>
                        <a:latin typeface="Cambria Math" panose="02040503050406030204" pitchFamily="18" charset="0"/>
                      </a:rPr>
                      <m:t>s</m:t>
                    </m:r>
                    <m:r>
                      <a:rPr lang="de-DE" sz="1800" b="0" i="0">
                        <a:solidFill>
                          <a:schemeClr val="tx1"/>
                        </a:solidFill>
                        <a:latin typeface="Cambria Math" panose="02040503050406030204" pitchFamily="18" charset="0"/>
                      </a:rPr>
                      <m:t>+</m:t>
                    </m:r>
                    <m:f>
                      <m:fPr>
                        <m:ctrlPr>
                          <a:rPr lang="de-DE" sz="1800" i="1">
                            <a:solidFill>
                              <a:schemeClr val="tx1"/>
                            </a:solidFill>
                            <a:latin typeface="Cambria Math" panose="02040503050406030204" pitchFamily="18" charset="0"/>
                          </a:rPr>
                        </m:ctrlPr>
                      </m:fPr>
                      <m:num>
                        <m:r>
                          <m:rPr>
                            <m:sty m:val="p"/>
                          </m:rPr>
                          <a:rPr lang="de-DE" sz="1800" b="0" i="0">
                            <a:solidFill>
                              <a:schemeClr val="tx1"/>
                            </a:solidFill>
                            <a:latin typeface="Cambria Math" panose="02040503050406030204" pitchFamily="18" charset="0"/>
                          </a:rPr>
                          <m:t>iχ</m:t>
                        </m:r>
                        <m:r>
                          <a:rPr lang="de-DE" sz="1800" b="0" i="0">
                            <a:solidFill>
                              <a:schemeClr val="tx1"/>
                            </a:solidFill>
                            <a:latin typeface="Cambria Math" panose="02040503050406030204" pitchFamily="18" charset="0"/>
                          </a:rPr>
                          <m:t>+</m:t>
                        </m:r>
                        <m:sSub>
                          <m:sSubPr>
                            <m:ctrlPr>
                              <a:rPr lang="de-DE" sz="1800" i="1">
                                <a:solidFill>
                                  <a:schemeClr val="tx1"/>
                                </a:solidFill>
                                <a:latin typeface="Cambria Math" panose="02040503050406030204" pitchFamily="18" charset="0"/>
                              </a:rPr>
                            </m:ctrlPr>
                          </m:sSubPr>
                          <m:e>
                            <m:r>
                              <m:rPr>
                                <m:sty m:val="p"/>
                              </m:rPr>
                              <a:rPr lang="de-DE" sz="1800" b="0" i="0">
                                <a:solidFill>
                                  <a:schemeClr val="tx1"/>
                                </a:solidFill>
                                <a:latin typeface="Cambria Math" panose="02040503050406030204" pitchFamily="18" charset="0"/>
                              </a:rPr>
                              <m:t>γ</m:t>
                            </m:r>
                          </m:e>
                          <m:sub>
                            <m:r>
                              <m:rPr>
                                <m:sty m:val="p"/>
                              </m:rPr>
                              <a:rPr lang="de-DE" sz="1800" b="0" i="0">
                                <a:solidFill>
                                  <a:schemeClr val="tx1"/>
                                </a:solidFill>
                                <a:latin typeface="Cambria Math" panose="02040503050406030204" pitchFamily="18" charset="0"/>
                              </a:rPr>
                              <m:t>TPA</m:t>
                            </m:r>
                          </m:sub>
                        </m:sSub>
                      </m:num>
                      <m:den>
                        <m:r>
                          <a:rPr lang="de-DE" sz="1800" b="0" i="0">
                            <a:solidFill>
                              <a:schemeClr val="tx1"/>
                            </a:solidFill>
                            <a:latin typeface="Cambria Math" panose="02040503050406030204" pitchFamily="18" charset="0"/>
                          </a:rPr>
                          <m:t>2</m:t>
                        </m:r>
                      </m:den>
                    </m:f>
                    <m:r>
                      <m:rPr>
                        <m:nor/>
                      </m:rPr>
                      <a:rPr lang="de-DE" sz="1800" dirty="0">
                        <a:solidFill>
                          <a:schemeClr val="tx1"/>
                        </a:solidFill>
                        <a:latin typeface="Cambria Math" panose="02040503050406030204" pitchFamily="18" charset="0"/>
                      </a:rPr>
                      <m:t> </m:t>
                    </m:r>
                    <m:sSup>
                      <m:sSupPr>
                        <m:ctrlPr>
                          <a:rPr lang="de-DE" sz="1800" i="1">
                            <a:solidFill>
                              <a:schemeClr val="tx1"/>
                            </a:solidFill>
                            <a:latin typeface="Cambria Math" panose="02040503050406030204" pitchFamily="18" charset="0"/>
                          </a:rPr>
                        </m:ctrlPr>
                      </m:sSupPr>
                      <m:e>
                        <m:acc>
                          <m:accPr>
                            <m:chr m:val="̃"/>
                            <m:ctrlPr>
                              <a:rPr lang="de-DE" sz="1800" i="1">
                                <a:solidFill>
                                  <a:schemeClr val="tx1"/>
                                </a:solidFill>
                                <a:latin typeface="Cambria Math" panose="02040503050406030204" pitchFamily="18" charset="0"/>
                              </a:rPr>
                            </m:ctrlPr>
                          </m:accPr>
                          <m:e>
                            <m:r>
                              <m:rPr>
                                <m:sty m:val="p"/>
                              </m:rPr>
                              <a:rPr lang="de-DE" sz="1800" b="0" i="0">
                                <a:solidFill>
                                  <a:schemeClr val="tx1"/>
                                </a:solidFill>
                                <a:latin typeface="Cambria Math" panose="02040503050406030204" pitchFamily="18" charset="0"/>
                              </a:rPr>
                              <m:t>s</m:t>
                            </m:r>
                          </m:e>
                        </m:acc>
                      </m:e>
                      <m:sup>
                        <m:r>
                          <a:rPr lang="de-DE" sz="1800" b="0" i="0">
                            <a:solidFill>
                              <a:schemeClr val="tx1"/>
                            </a:solidFill>
                            <a:latin typeface="Cambria Math" panose="02040503050406030204" pitchFamily="18" charset="0"/>
                          </a:rPr>
                          <m:t>2</m:t>
                        </m:r>
                      </m:sup>
                    </m:sSup>
                    <m:sSup>
                      <m:sSupPr>
                        <m:ctrlPr>
                          <a:rPr lang="de-DE" sz="1800" i="1">
                            <a:solidFill>
                              <a:schemeClr val="tx1"/>
                            </a:solidFill>
                            <a:latin typeface="Cambria Math" panose="02040503050406030204" pitchFamily="18" charset="0"/>
                          </a:rPr>
                        </m:ctrlPr>
                      </m:sSupPr>
                      <m:e>
                        <m:r>
                          <m:rPr>
                            <m:sty m:val="p"/>
                          </m:rPr>
                          <a:rPr lang="de-DE" sz="1800" b="0" i="0">
                            <a:solidFill>
                              <a:schemeClr val="tx1"/>
                            </a:solidFill>
                            <a:latin typeface="Cambria Math" panose="02040503050406030204" pitchFamily="18" charset="0"/>
                          </a:rPr>
                          <m:t>s</m:t>
                        </m:r>
                      </m:e>
                      <m:sup>
                        <m:r>
                          <a:rPr lang="de-DE" sz="1800" b="0" i="0">
                            <a:solidFill>
                              <a:schemeClr val="tx1"/>
                            </a:solidFill>
                            <a:latin typeface="Cambria Math" panose="02040503050406030204" pitchFamily="18" charset="0"/>
                          </a:rPr>
                          <m:t>∗</m:t>
                        </m:r>
                      </m:sup>
                    </m:sSup>
                    <m:r>
                      <a:rPr lang="de-DE" sz="1800" b="0" i="0">
                        <a:solidFill>
                          <a:schemeClr val="tx1"/>
                        </a:solidFill>
                        <a:latin typeface="Cambria Math" panose="02040503050406030204" pitchFamily="18" charset="0"/>
                      </a:rPr>
                      <m:t>−</m:t>
                    </m:r>
                    <m:r>
                      <m:rPr>
                        <m:sty m:val="p"/>
                      </m:rPr>
                      <a:rPr lang="de-DE" sz="1800" b="0" i="0" smtClean="0">
                        <a:solidFill>
                          <a:schemeClr val="tx1"/>
                        </a:solidFill>
                        <a:latin typeface="Cambria Math" panose="02040503050406030204" pitchFamily="18" charset="0"/>
                      </a:rPr>
                      <m:t>s</m:t>
                    </m:r>
                    <m:d>
                      <m:dPr>
                        <m:begChr m:val="["/>
                        <m:endChr m:val="]"/>
                        <m:ctrlPr>
                          <a:rPr lang="de-DE" sz="1800" i="1">
                            <a:solidFill>
                              <a:schemeClr val="tx1"/>
                            </a:solidFill>
                            <a:latin typeface="Cambria Math" panose="02040503050406030204" pitchFamily="18" charset="0"/>
                          </a:rPr>
                        </m:ctrlPr>
                      </m:dPr>
                      <m:e>
                        <m:sSub>
                          <m:sSubPr>
                            <m:ctrlPr>
                              <a:rPr lang="de-DE" sz="1800" i="1">
                                <a:solidFill>
                                  <a:schemeClr val="tx1"/>
                                </a:solidFill>
                                <a:latin typeface="Cambria Math" panose="02040503050406030204" pitchFamily="18" charset="0"/>
                              </a:rPr>
                            </m:ctrlPr>
                          </m:sSubPr>
                          <m:e>
                            <m:r>
                              <m:rPr>
                                <m:sty m:val="p"/>
                              </m:rPr>
                              <a:rPr lang="de-DE" sz="1800" b="0" i="0">
                                <a:solidFill>
                                  <a:schemeClr val="tx1"/>
                                </a:solidFill>
                                <a:latin typeface="Cambria Math" panose="02040503050406030204" pitchFamily="18" charset="0"/>
                              </a:rPr>
                              <m:t>γ</m:t>
                            </m:r>
                          </m:e>
                          <m:sub>
                            <m:r>
                              <m:rPr>
                                <m:sty m:val="p"/>
                              </m:rPr>
                              <a:rPr lang="de-DE" sz="1800" b="0" i="0">
                                <a:solidFill>
                                  <a:schemeClr val="tx1"/>
                                </a:solidFill>
                                <a:latin typeface="Cambria Math" panose="02040503050406030204" pitchFamily="18" charset="0"/>
                              </a:rPr>
                              <m:t>FCA</m:t>
                            </m:r>
                          </m:sub>
                        </m:sSub>
                        <m:r>
                          <m:rPr>
                            <m:sty m:val="p"/>
                          </m:rPr>
                          <a:rPr lang="de-DE" sz="1800" b="0" i="0" smtClean="0">
                            <a:solidFill>
                              <a:schemeClr val="tx1"/>
                            </a:solidFill>
                            <a:latin typeface="Cambria Math" panose="02040503050406030204" pitchFamily="18" charset="0"/>
                          </a:rPr>
                          <m:t>n</m:t>
                        </m:r>
                        <m:r>
                          <a:rPr lang="de-DE" sz="1800" b="0" i="0">
                            <a:solidFill>
                              <a:schemeClr val="tx1"/>
                            </a:solidFill>
                            <a:latin typeface="Cambria Math" panose="02040503050406030204" pitchFamily="18" charset="0"/>
                          </a:rPr>
                          <m:t>−</m:t>
                        </m:r>
                        <m:r>
                          <m:rPr>
                            <m:sty m:val="p"/>
                          </m:rPr>
                          <a:rPr lang="de-DE" sz="1800" b="0" i="0">
                            <a:solidFill>
                              <a:schemeClr val="tx1"/>
                            </a:solidFill>
                            <a:latin typeface="Cambria Math" panose="02040503050406030204" pitchFamily="18" charset="0"/>
                          </a:rPr>
                          <m:t>i</m:t>
                        </m:r>
                        <m:d>
                          <m:dPr>
                            <m:ctrlPr>
                              <a:rPr lang="de-DE" sz="1800" i="1">
                                <a:solidFill>
                                  <a:schemeClr val="tx1"/>
                                </a:solidFill>
                                <a:latin typeface="Cambria Math" panose="02040503050406030204" pitchFamily="18" charset="0"/>
                              </a:rPr>
                            </m:ctrlPr>
                          </m:dPr>
                          <m:e>
                            <m:r>
                              <m:rPr>
                                <m:sty m:val="p"/>
                              </m:rPr>
                              <a:rPr lang="de-DE" sz="1800" b="0" i="0" smtClean="0">
                                <a:solidFill>
                                  <a:schemeClr val="tx1"/>
                                </a:solidFill>
                                <a:latin typeface="Cambria Math" panose="02040503050406030204" pitchFamily="18" charset="0"/>
                              </a:rPr>
                              <m:t>n</m:t>
                            </m:r>
                            <m:r>
                              <a:rPr lang="de-DE" sz="1800" b="0" i="0">
                                <a:solidFill>
                                  <a:schemeClr val="tx1"/>
                                </a:solidFill>
                                <a:latin typeface="Cambria Math" panose="02040503050406030204" pitchFamily="18" charset="0"/>
                              </a:rPr>
                              <m:t>+</m:t>
                            </m:r>
                            <m:sSubSup>
                              <m:sSubSupPr>
                                <m:ctrlPr>
                                  <a:rPr lang="de-DE" sz="1800" i="1">
                                    <a:solidFill>
                                      <a:schemeClr val="tx1"/>
                                    </a:solidFill>
                                    <a:latin typeface="Cambria Math" panose="02040503050406030204" pitchFamily="18" charset="0"/>
                                  </a:rPr>
                                </m:ctrlPr>
                              </m:sSubSupPr>
                              <m:e>
                                <m:sSub>
                                  <m:sSubPr>
                                    <m:ctrlPr>
                                      <a:rPr lang="de-DE" sz="1800" i="1">
                                        <a:solidFill>
                                          <a:schemeClr val="tx1"/>
                                        </a:solidFill>
                                        <a:latin typeface="Cambria Math" panose="02040503050406030204" pitchFamily="18" charset="0"/>
                                      </a:rPr>
                                    </m:ctrlPr>
                                  </m:sSubPr>
                                  <m:e>
                                    <m:r>
                                      <m:rPr>
                                        <m:sty m:val="p"/>
                                      </m:rPr>
                                      <a:rPr lang="de-DE" sz="1800" b="0" i="0">
                                        <a:solidFill>
                                          <a:schemeClr val="tx1"/>
                                        </a:solidFill>
                                        <a:latin typeface="Cambria Math" panose="02040503050406030204" pitchFamily="18" charset="0"/>
                                      </a:rPr>
                                      <m:t>σ</m:t>
                                    </m:r>
                                  </m:e>
                                  <m:sub>
                                    <m:r>
                                      <m:rPr>
                                        <m:sty m:val="p"/>
                                      </m:rPr>
                                      <a:rPr lang="de-DE" sz="1800" b="0" i="0">
                                        <a:solidFill>
                                          <a:schemeClr val="tx1"/>
                                        </a:solidFill>
                                        <a:latin typeface="Cambria Math" panose="02040503050406030204" pitchFamily="18" charset="0"/>
                                      </a:rPr>
                                      <m:t>FCD</m:t>
                                    </m:r>
                                  </m:sub>
                                </m:sSub>
                                <m:r>
                                  <m:rPr>
                                    <m:sty m:val="p"/>
                                  </m:rPr>
                                  <a:rPr lang="de-DE" sz="1800" b="0" i="0">
                                    <a:solidFill>
                                      <a:schemeClr val="tx1"/>
                                    </a:solidFill>
                                    <a:latin typeface="Cambria Math" panose="02040503050406030204" pitchFamily="18" charset="0"/>
                                  </a:rPr>
                                  <m:t>n</m:t>
                                </m:r>
                              </m:e>
                              <m:sub/>
                              <m:sup>
                                <m:r>
                                  <a:rPr lang="de-DE" sz="1800" b="0" i="0">
                                    <a:solidFill>
                                      <a:schemeClr val="tx1"/>
                                    </a:solidFill>
                                    <a:latin typeface="Cambria Math" panose="02040503050406030204" pitchFamily="18" charset="0"/>
                                  </a:rPr>
                                  <m:t>0.8</m:t>
                                </m:r>
                              </m:sup>
                            </m:sSubSup>
                          </m:e>
                        </m:d>
                      </m:e>
                    </m:d>
                    <m:r>
                      <a:rPr lang="de-DE" sz="1800" b="0" i="0">
                        <a:solidFill>
                          <a:schemeClr val="tx1"/>
                        </a:solidFill>
                        <a:latin typeface="Cambria Math" panose="02040503050406030204" pitchFamily="18" charset="0"/>
                      </a:rPr>
                      <m:t>−</m:t>
                    </m:r>
                    <m:r>
                      <m:rPr>
                        <m:sty m:val="p"/>
                      </m:rPr>
                      <a:rPr lang="de-DE" sz="1800" b="0" i="0" smtClean="0">
                        <a:solidFill>
                          <a:schemeClr val="tx1"/>
                        </a:solidFill>
                        <a:latin typeface="Cambria Math" panose="02040503050406030204" pitchFamily="18" charset="0"/>
                      </a:rPr>
                      <m:t>sT</m:t>
                    </m:r>
                    <m:r>
                      <a:rPr lang="de-DE" sz="1800" b="0" i="0">
                        <a:solidFill>
                          <a:schemeClr val="tx1"/>
                        </a:solidFill>
                        <a:latin typeface="Cambria Math" panose="02040503050406030204" pitchFamily="18" charset="0"/>
                      </a:rPr>
                      <m:t>−</m:t>
                    </m:r>
                    <m:rad>
                      <m:radPr>
                        <m:degHide m:val="on"/>
                        <m:ctrlPr>
                          <a:rPr lang="de-DE" sz="1800" i="1">
                            <a:solidFill>
                              <a:schemeClr val="tx1"/>
                            </a:solidFill>
                            <a:latin typeface="Cambria Math" panose="02040503050406030204" pitchFamily="18" charset="0"/>
                          </a:rPr>
                        </m:ctrlPr>
                      </m:radPr>
                      <m:deg/>
                      <m:e>
                        <m:r>
                          <m:rPr>
                            <m:sty m:val="p"/>
                          </m:rPr>
                          <a:rPr lang="de-DE" sz="1800" b="0" i="0">
                            <a:solidFill>
                              <a:schemeClr val="tx1"/>
                            </a:solidFill>
                            <a:latin typeface="Cambria Math" panose="02040503050406030204" pitchFamily="18" charset="0"/>
                          </a:rPr>
                          <m:t>k</m:t>
                        </m:r>
                      </m:e>
                    </m:rad>
                    <m:r>
                      <m:rPr>
                        <m:sty m:val="p"/>
                      </m:rPr>
                      <a:rPr lang="de-DE" sz="1800" b="0" i="0">
                        <a:solidFill>
                          <a:schemeClr val="tx1"/>
                        </a:solidFill>
                        <a:latin typeface="Cambria Math" panose="02040503050406030204" pitchFamily="18" charset="0"/>
                      </a:rPr>
                      <m:t>u</m:t>
                    </m:r>
                  </m:oMath>
                </a14:m>
                <a:endParaRPr lang="de-DE" sz="1800" b="0" dirty="0"/>
              </a:p>
              <a:p>
                <a:endParaRPr lang="de-DE" sz="1800" b="0" dirty="0"/>
              </a:p>
              <a:p>
                <a:r>
                  <a:rPr lang="de-DE" sz="1800" b="0" dirty="0"/>
                  <a:t>To encode the spin, </a:t>
                </a:r>
              </a:p>
              <a:p>
                <a:pPr marL="0" indent="0" algn="ctr">
                  <a:buNone/>
                </a:pPr>
                <a:r>
                  <a:rPr lang="de-DE" sz="1800" b="0" dirty="0">
                    <a:solidFill>
                      <a:schemeClr val="tx1"/>
                    </a:solidFill>
                  </a:rPr>
                  <a:t> </a:t>
                </a:r>
                <a14:m>
                  <m:oMath xmlns:m="http://schemas.openxmlformats.org/officeDocument/2006/math">
                    <m:acc>
                      <m:accPr>
                        <m:chr m:val="̇"/>
                        <m:ctrlPr>
                          <a:rPr lang="de-DE" sz="1800" b="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𝜉</m:t>
                        </m:r>
                      </m:e>
                    </m:acc>
                    <m:r>
                      <a:rPr lang="de-DE" sz="1800" b="0" i="1" smtClean="0">
                        <a:solidFill>
                          <a:schemeClr val="tx1"/>
                        </a:solidFill>
                        <a:latin typeface="Cambria Math" panose="02040503050406030204" pitchFamily="18" charset="0"/>
                      </a:rPr>
                      <m:t>=−</m:t>
                    </m:r>
                    <m:d>
                      <m:dPr>
                        <m:ctrlPr>
                          <a:rPr lang="de-DE" sz="1800" i="1" smtClean="0">
                            <a:solidFill>
                              <a:schemeClr val="tx1"/>
                            </a:solidFill>
                            <a:latin typeface="Cambria Math" panose="02040503050406030204" pitchFamily="18" charset="0"/>
                          </a:rPr>
                        </m:ctrlPr>
                      </m:dPr>
                      <m:e>
                        <m:f>
                          <m:fPr>
                            <m:ctrlPr>
                              <a:rPr lang="de-DE" sz="1800" i="1" smtClean="0">
                                <a:solidFill>
                                  <a:schemeClr val="tx1"/>
                                </a:solidFill>
                                <a:latin typeface="Cambria Math" panose="02040503050406030204" pitchFamily="18" charset="0"/>
                              </a:rPr>
                            </m:ctrlPr>
                          </m:fPr>
                          <m:num>
                            <m:sSub>
                              <m:sSubPr>
                                <m:ctrlPr>
                                  <a:rPr lang="de-DE" sz="1800" i="1" smtClean="0">
                                    <a:solidFill>
                                      <a:schemeClr val="tx1"/>
                                    </a:solidFill>
                                    <a:latin typeface="Cambria Math" panose="02040503050406030204" pitchFamily="18" charset="0"/>
                                  </a:rPr>
                                </m:ctrlPr>
                              </m:sSubPr>
                              <m:e>
                                <m:r>
                                  <a:rPr lang="de-DE" sz="1800" b="0" i="1" smtClean="0">
                                    <a:solidFill>
                                      <a:schemeClr val="tx1"/>
                                    </a:solidFill>
                                    <a:latin typeface="Cambria Math" panose="02040503050406030204" pitchFamily="18" charset="0"/>
                                  </a:rPr>
                                  <m:t>𝑘</m:t>
                                </m:r>
                              </m:e>
                              <m:sub>
                                <m:r>
                                  <a:rPr lang="de-DE" sz="1800" b="0" i="1" smtClean="0">
                                    <a:solidFill>
                                      <a:schemeClr val="tx1"/>
                                    </a:solidFill>
                                    <a:latin typeface="Cambria Math" panose="02040503050406030204" pitchFamily="18" charset="0"/>
                                  </a:rPr>
                                  <m:t>𝑇</m:t>
                                </m:r>
                              </m:sub>
                            </m:sSub>
                            <m:r>
                              <a:rPr lang="de-DE" sz="1800" b="0" i="1" smtClean="0">
                                <a:solidFill>
                                  <a:schemeClr val="tx1"/>
                                </a:solidFill>
                                <a:latin typeface="Cambria Math" panose="02040503050406030204" pitchFamily="18" charset="0"/>
                              </a:rPr>
                              <m:t>−</m:t>
                            </m:r>
                            <m:r>
                              <a:rPr lang="de-DE" sz="1800" b="0" i="1" smtClean="0">
                                <a:solidFill>
                                  <a:schemeClr val="tx1"/>
                                </a:solidFill>
                                <a:latin typeface="Cambria Math" panose="02040503050406030204" pitchFamily="18" charset="0"/>
                              </a:rPr>
                              <m:t>𝜒</m:t>
                            </m:r>
                            <m:sSup>
                              <m:sSupPr>
                                <m:ctrlPr>
                                  <a:rPr lang="de-DE" sz="1800" i="1" smtClean="0">
                                    <a:solidFill>
                                      <a:schemeClr val="tx1"/>
                                    </a:solidFill>
                                    <a:latin typeface="Cambria Math" panose="02040503050406030204" pitchFamily="18" charset="0"/>
                                  </a:rPr>
                                </m:ctrlPr>
                              </m:sSupPr>
                              <m:e>
                                <m:acc>
                                  <m:accPr>
                                    <m:chr m:val="̃"/>
                                    <m:ctrlPr>
                                      <a:rPr lang="de-DE" sz="180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𝑠</m:t>
                                    </m:r>
                                  </m:e>
                                </m:acc>
                              </m:e>
                              <m:sup>
                                <m:r>
                                  <a:rPr lang="de-DE" sz="1800" b="0" i="1" smtClean="0">
                                    <a:solidFill>
                                      <a:schemeClr val="tx1"/>
                                    </a:solidFill>
                                    <a:latin typeface="Cambria Math" panose="02040503050406030204" pitchFamily="18" charset="0"/>
                                  </a:rPr>
                                  <m:t>2</m:t>
                                </m:r>
                              </m:sup>
                            </m:sSup>
                            <m:func>
                              <m:funcPr>
                                <m:ctrlPr>
                                  <a:rPr lang="de-DE" sz="1800" i="1" smtClean="0">
                                    <a:solidFill>
                                      <a:schemeClr val="tx1"/>
                                    </a:solidFill>
                                    <a:latin typeface="Cambria Math" panose="02040503050406030204" pitchFamily="18" charset="0"/>
                                  </a:rPr>
                                </m:ctrlPr>
                              </m:funcPr>
                              <m:fName>
                                <m:r>
                                  <m:rPr>
                                    <m:sty m:val="p"/>
                                  </m:rPr>
                                  <a:rPr lang="de-DE" sz="1800" b="0" i="0" smtClean="0">
                                    <a:solidFill>
                                      <a:schemeClr val="tx1"/>
                                    </a:solidFill>
                                    <a:latin typeface="Cambria Math" panose="02040503050406030204" pitchFamily="18" charset="0"/>
                                  </a:rPr>
                                  <m:t>sin</m:t>
                                </m:r>
                              </m:fName>
                              <m:e>
                                <m:d>
                                  <m:dPr>
                                    <m:ctrlPr>
                                      <a:rPr lang="de-DE" sz="1800" i="1" smtClean="0">
                                        <a:solidFill>
                                          <a:schemeClr val="tx1"/>
                                        </a:solidFill>
                                        <a:latin typeface="Cambria Math" panose="02040503050406030204" pitchFamily="18" charset="0"/>
                                      </a:rPr>
                                    </m:ctrlPr>
                                  </m:dPr>
                                  <m:e>
                                    <m:r>
                                      <a:rPr lang="de-DE" sz="1800" b="0" i="1" smtClean="0">
                                        <a:solidFill>
                                          <a:schemeClr val="tx1"/>
                                        </a:solidFill>
                                        <a:latin typeface="Cambria Math" panose="02040503050406030204" pitchFamily="18" charset="0"/>
                                      </a:rPr>
                                      <m:t>2</m:t>
                                    </m:r>
                                    <m:r>
                                      <a:rPr lang="de-DE" sz="1800" b="0" i="1" smtClean="0">
                                        <a:solidFill>
                                          <a:schemeClr val="tx1"/>
                                        </a:solidFill>
                                        <a:latin typeface="Cambria Math" panose="02040503050406030204" pitchFamily="18" charset="0"/>
                                      </a:rPr>
                                      <m:t>𝜓</m:t>
                                    </m:r>
                                  </m:e>
                                </m:d>
                              </m:e>
                            </m:func>
                            <m:r>
                              <a:rPr lang="de-DE" sz="1800" b="0" i="1" smtClean="0">
                                <a:solidFill>
                                  <a:schemeClr val="tx1"/>
                                </a:solidFill>
                                <a:latin typeface="Cambria Math" panose="02040503050406030204" pitchFamily="18" charset="0"/>
                              </a:rPr>
                              <m:t>+</m:t>
                            </m:r>
                            <m:sSub>
                              <m:sSubPr>
                                <m:ctrlPr>
                                  <a:rPr lang="de-DE" sz="1800" i="1" smtClean="0">
                                    <a:solidFill>
                                      <a:schemeClr val="tx1"/>
                                    </a:solidFill>
                                    <a:latin typeface="Cambria Math" panose="02040503050406030204" pitchFamily="18" charset="0"/>
                                  </a:rPr>
                                </m:ctrlPr>
                              </m:sSubPr>
                              <m:e>
                                <m:r>
                                  <a:rPr lang="de-DE" sz="1800" b="0" i="1" smtClean="0">
                                    <a:solidFill>
                                      <a:schemeClr val="tx1"/>
                                    </a:solidFill>
                                    <a:latin typeface="Cambria Math" panose="02040503050406030204" pitchFamily="18" charset="0"/>
                                  </a:rPr>
                                  <m:t>𝛾</m:t>
                                </m:r>
                              </m:e>
                              <m:sub>
                                <m:r>
                                  <a:rPr lang="de-DE" sz="1800" b="0" i="1" smtClean="0">
                                    <a:solidFill>
                                      <a:schemeClr val="tx1"/>
                                    </a:solidFill>
                                    <a:latin typeface="Cambria Math" panose="02040503050406030204" pitchFamily="18" charset="0"/>
                                  </a:rPr>
                                  <m:t>𝑇𝑃𝐴</m:t>
                                </m:r>
                              </m:sub>
                            </m:sSub>
                            <m:d>
                              <m:dPr>
                                <m:ctrlPr>
                                  <a:rPr lang="de-DE" sz="1800" b="0" i="1" smtClean="0">
                                    <a:solidFill>
                                      <a:schemeClr val="tx1"/>
                                    </a:solidFill>
                                    <a:latin typeface="Cambria Math" panose="02040503050406030204" pitchFamily="18" charset="0"/>
                                  </a:rPr>
                                </m:ctrlPr>
                              </m:dPr>
                              <m:e>
                                <m:sSup>
                                  <m:sSupPr>
                                    <m:ctrlPr>
                                      <a:rPr lang="de-DE" sz="1800" i="1" smtClean="0">
                                        <a:solidFill>
                                          <a:schemeClr val="tx1"/>
                                        </a:solidFill>
                                        <a:latin typeface="Cambria Math" panose="02040503050406030204" pitchFamily="18" charset="0"/>
                                      </a:rPr>
                                    </m:ctrlPr>
                                  </m:sSupPr>
                                  <m:e>
                                    <m:r>
                                      <a:rPr lang="de-DE" sz="1800" b="0" i="1" smtClean="0">
                                        <a:solidFill>
                                          <a:schemeClr val="tx1"/>
                                        </a:solidFill>
                                        <a:latin typeface="Cambria Math" panose="02040503050406030204" pitchFamily="18" charset="0"/>
                                      </a:rPr>
                                      <m:t>𝜉</m:t>
                                    </m:r>
                                  </m:e>
                                  <m:sup>
                                    <m:r>
                                      <a:rPr lang="de-DE" sz="1800" b="0" i="1" smtClean="0">
                                        <a:solidFill>
                                          <a:schemeClr val="tx1"/>
                                        </a:solidFill>
                                        <a:latin typeface="Cambria Math" panose="02040503050406030204" pitchFamily="18" charset="0"/>
                                      </a:rPr>
                                      <m:t>2</m:t>
                                    </m:r>
                                  </m:sup>
                                </m:sSup>
                                <m:r>
                                  <a:rPr lang="de-DE" sz="1800" b="0" i="1" smtClean="0">
                                    <a:solidFill>
                                      <a:schemeClr val="tx1"/>
                                    </a:solidFill>
                                    <a:latin typeface="Cambria Math" panose="02040503050406030204" pitchFamily="18" charset="0"/>
                                  </a:rPr>
                                  <m:t>+2</m:t>
                                </m:r>
                                <m:sSup>
                                  <m:sSupPr>
                                    <m:ctrlPr>
                                      <a:rPr lang="de-DE" sz="1800" i="1" smtClean="0">
                                        <a:solidFill>
                                          <a:schemeClr val="tx1"/>
                                        </a:solidFill>
                                        <a:latin typeface="Cambria Math" panose="02040503050406030204" pitchFamily="18" charset="0"/>
                                      </a:rPr>
                                    </m:ctrlPr>
                                  </m:sSupPr>
                                  <m:e>
                                    <m:acc>
                                      <m:accPr>
                                        <m:chr m:val="̃"/>
                                        <m:ctrlPr>
                                          <a:rPr lang="de-DE" sz="180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𝑠</m:t>
                                        </m:r>
                                      </m:e>
                                    </m:acc>
                                  </m:e>
                                  <m:sup>
                                    <m:r>
                                      <a:rPr lang="de-DE" sz="1800" b="0" i="1" smtClean="0">
                                        <a:solidFill>
                                          <a:schemeClr val="tx1"/>
                                        </a:solidFill>
                                        <a:latin typeface="Cambria Math" panose="02040503050406030204" pitchFamily="18" charset="0"/>
                                      </a:rPr>
                                      <m:t>2</m:t>
                                    </m:r>
                                  </m:sup>
                                </m:sSup>
                                <m:r>
                                  <a:rPr lang="de-DE" sz="1800" b="0" i="1" smtClean="0">
                                    <a:solidFill>
                                      <a:schemeClr val="tx1"/>
                                    </a:solidFill>
                                    <a:latin typeface="Cambria Math" panose="02040503050406030204" pitchFamily="18" charset="0"/>
                                  </a:rPr>
                                  <m:t>−</m:t>
                                </m:r>
                                <m:sSup>
                                  <m:sSupPr>
                                    <m:ctrlPr>
                                      <a:rPr lang="de-DE" sz="1800" i="1">
                                        <a:solidFill>
                                          <a:schemeClr val="tx1"/>
                                        </a:solidFill>
                                        <a:latin typeface="Cambria Math" panose="02040503050406030204" pitchFamily="18" charset="0"/>
                                      </a:rPr>
                                    </m:ctrlPr>
                                  </m:sSupPr>
                                  <m:e>
                                    <m:acc>
                                      <m:accPr>
                                        <m:chr m:val="̃"/>
                                        <m:ctrlPr>
                                          <a:rPr lang="de-DE" sz="1800" i="1">
                                            <a:solidFill>
                                              <a:schemeClr val="tx1"/>
                                            </a:solidFill>
                                            <a:latin typeface="Cambria Math" panose="02040503050406030204" pitchFamily="18" charset="0"/>
                                          </a:rPr>
                                        </m:ctrlPr>
                                      </m:accPr>
                                      <m:e>
                                        <m:r>
                                          <a:rPr lang="de-DE" sz="1800" b="0" i="1">
                                            <a:solidFill>
                                              <a:schemeClr val="tx1"/>
                                            </a:solidFill>
                                            <a:latin typeface="Cambria Math" panose="02040503050406030204" pitchFamily="18" charset="0"/>
                                          </a:rPr>
                                          <m:t>𝑠</m:t>
                                        </m:r>
                                      </m:e>
                                    </m:acc>
                                  </m:e>
                                  <m:sup>
                                    <m:r>
                                      <a:rPr lang="de-DE" sz="1800" b="0" i="1">
                                        <a:solidFill>
                                          <a:schemeClr val="tx1"/>
                                        </a:solidFill>
                                        <a:latin typeface="Cambria Math" panose="02040503050406030204" pitchFamily="18" charset="0"/>
                                      </a:rPr>
                                      <m:t>2</m:t>
                                    </m:r>
                                  </m:sup>
                                </m:sSup>
                                <m:func>
                                  <m:funcPr>
                                    <m:ctrlPr>
                                      <a:rPr lang="de-DE" sz="1800" b="0" i="1" smtClean="0">
                                        <a:solidFill>
                                          <a:schemeClr val="tx1"/>
                                        </a:solidFill>
                                        <a:latin typeface="Cambria Math" panose="02040503050406030204" pitchFamily="18" charset="0"/>
                                      </a:rPr>
                                    </m:ctrlPr>
                                  </m:funcPr>
                                  <m:fName>
                                    <m:r>
                                      <m:rPr>
                                        <m:sty m:val="p"/>
                                      </m:rPr>
                                      <a:rPr lang="de-DE" sz="1800" b="0" i="0" smtClean="0">
                                        <a:solidFill>
                                          <a:schemeClr val="tx1"/>
                                        </a:solidFill>
                                        <a:latin typeface="Cambria Math" panose="02040503050406030204" pitchFamily="18" charset="0"/>
                                      </a:rPr>
                                      <m:t>cos</m:t>
                                    </m:r>
                                  </m:fName>
                                  <m:e>
                                    <m:d>
                                      <m:dPr>
                                        <m:ctrlPr>
                                          <a:rPr lang="de-DE" sz="1800" b="0" i="1" smtClean="0">
                                            <a:solidFill>
                                              <a:schemeClr val="tx1"/>
                                            </a:solidFill>
                                            <a:latin typeface="Cambria Math" panose="02040503050406030204" pitchFamily="18" charset="0"/>
                                          </a:rPr>
                                        </m:ctrlPr>
                                      </m:dPr>
                                      <m:e>
                                        <m:r>
                                          <a:rPr lang="de-DE" sz="1800" b="0" i="1" smtClean="0">
                                            <a:solidFill>
                                              <a:schemeClr val="tx1"/>
                                            </a:solidFill>
                                            <a:latin typeface="Cambria Math" panose="02040503050406030204" pitchFamily="18" charset="0"/>
                                          </a:rPr>
                                          <m:t>2</m:t>
                                        </m:r>
                                        <m:r>
                                          <a:rPr lang="de-DE" sz="1800" b="0" i="1" smtClean="0">
                                            <a:solidFill>
                                              <a:schemeClr val="tx1"/>
                                            </a:solidFill>
                                            <a:latin typeface="Cambria Math" panose="02040503050406030204" pitchFamily="18" charset="0"/>
                                          </a:rPr>
                                          <m:t>𝜓</m:t>
                                        </m:r>
                                      </m:e>
                                    </m:d>
                                  </m:e>
                                </m:func>
                              </m:e>
                            </m:d>
                            <m:r>
                              <a:rPr lang="de-DE" sz="1800" b="0" i="1" smtClean="0">
                                <a:solidFill>
                                  <a:schemeClr val="tx1"/>
                                </a:solidFill>
                                <a:latin typeface="Cambria Math" panose="02040503050406030204" pitchFamily="18" charset="0"/>
                              </a:rPr>
                              <m:t>+</m:t>
                            </m:r>
                            <m:r>
                              <a:rPr lang="de-DE" sz="1800" b="1" i="1" smtClean="0">
                                <a:solidFill>
                                  <a:schemeClr val="tx1"/>
                                </a:solidFill>
                                <a:latin typeface="Cambria Math" panose="02040503050406030204" pitchFamily="18" charset="0"/>
                              </a:rPr>
                              <m:t>𝟐</m:t>
                            </m:r>
                            <m:r>
                              <a:rPr lang="de-DE" sz="1800" b="1" i="1" smtClean="0">
                                <a:solidFill>
                                  <a:schemeClr val="tx1"/>
                                </a:solidFill>
                                <a:latin typeface="Cambria Math" panose="02040503050406030204" pitchFamily="18" charset="0"/>
                              </a:rPr>
                              <m:t>𝑻</m:t>
                            </m:r>
                          </m:num>
                          <m:den>
                            <m:r>
                              <a:rPr lang="de-DE" sz="1800" b="0" i="1" smtClean="0">
                                <a:solidFill>
                                  <a:schemeClr val="tx1"/>
                                </a:solidFill>
                                <a:latin typeface="Cambria Math" panose="02040503050406030204" pitchFamily="18" charset="0"/>
                              </a:rPr>
                              <m:t>2</m:t>
                            </m:r>
                          </m:den>
                        </m:f>
                        <m:r>
                          <a:rPr lang="de-DE" sz="1800" b="0" i="1" smtClean="0">
                            <a:solidFill>
                              <a:schemeClr val="tx1"/>
                            </a:solidFill>
                            <a:latin typeface="Cambria Math" panose="02040503050406030204" pitchFamily="18" charset="0"/>
                          </a:rPr>
                          <m:t>+</m:t>
                        </m:r>
                        <m:sSub>
                          <m:sSubPr>
                            <m:ctrlPr>
                              <a:rPr lang="de-DE" sz="1800" i="1" smtClean="0">
                                <a:solidFill>
                                  <a:schemeClr val="tx1"/>
                                </a:solidFill>
                                <a:latin typeface="Cambria Math" panose="02040503050406030204" pitchFamily="18" charset="0"/>
                              </a:rPr>
                            </m:ctrlPr>
                          </m:sSubPr>
                          <m:e>
                            <m:r>
                              <a:rPr lang="de-DE" sz="1800" b="0" i="1" smtClean="0">
                                <a:solidFill>
                                  <a:schemeClr val="tx1"/>
                                </a:solidFill>
                                <a:latin typeface="Cambria Math" panose="02040503050406030204" pitchFamily="18" charset="0"/>
                              </a:rPr>
                              <m:t>𝛾</m:t>
                            </m:r>
                          </m:e>
                          <m:sub>
                            <m:r>
                              <a:rPr lang="de-DE" sz="1800" b="0" i="1" smtClean="0">
                                <a:solidFill>
                                  <a:schemeClr val="tx1"/>
                                </a:solidFill>
                                <a:latin typeface="Cambria Math" panose="02040503050406030204" pitchFamily="18" charset="0"/>
                              </a:rPr>
                              <m:t>𝐹𝐶𝐴</m:t>
                            </m:r>
                          </m:sub>
                        </m:sSub>
                        <m:r>
                          <a:rPr lang="de-DE" sz="1800" b="0" i="1" smtClean="0">
                            <a:solidFill>
                              <a:schemeClr val="tx1"/>
                            </a:solidFill>
                            <a:latin typeface="Cambria Math" panose="02040503050406030204" pitchFamily="18" charset="0"/>
                          </a:rPr>
                          <m:t>𝑛</m:t>
                        </m:r>
                      </m:e>
                    </m:d>
                    <m:r>
                      <a:rPr lang="de-DE" sz="1800" b="0" i="1" smtClean="0">
                        <a:solidFill>
                          <a:schemeClr val="tx1"/>
                        </a:solidFill>
                        <a:latin typeface="Cambria Math" panose="02040503050406030204" pitchFamily="18" charset="0"/>
                      </a:rPr>
                      <m:t>𝜉</m:t>
                    </m:r>
                  </m:oMath>
                </a14:m>
                <a:endParaRPr lang="de-DE" sz="1800" b="0" i="1" dirty="0">
                  <a:solidFill>
                    <a:schemeClr val="tx1"/>
                  </a:solidFill>
                  <a:latin typeface="Cambria Math" panose="02040503050406030204" pitchFamily="18" charset="0"/>
                </a:endParaRPr>
              </a:p>
              <a:p>
                <a:pPr marL="0" indent="0" algn="ctr">
                  <a:buNone/>
                </a:pPr>
                <a14:m>
                  <m:oMath xmlns:m="http://schemas.openxmlformats.org/officeDocument/2006/math">
                    <m:acc>
                      <m:accPr>
                        <m:chr m:val="̇"/>
                        <m:ctrlPr>
                          <a:rPr lang="de-DE" sz="1800" i="1" smtClean="0">
                            <a:solidFill>
                              <a:schemeClr val="tx1"/>
                            </a:solidFill>
                            <a:latin typeface="Cambria Math" panose="02040503050406030204" pitchFamily="18" charset="0"/>
                          </a:rPr>
                        </m:ctrlPr>
                      </m:accPr>
                      <m:e>
                        <m:acc>
                          <m:accPr>
                            <m:chr m:val="̇"/>
                            <m:ctrlPr>
                              <a:rPr lang="de-DE" sz="180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 </m:t>
                            </m:r>
                            <m:r>
                              <a:rPr lang="de-DE" sz="1800" b="0" i="1" smtClean="0">
                                <a:solidFill>
                                  <a:schemeClr val="tx1"/>
                                </a:solidFill>
                                <a:latin typeface="Cambria Math" panose="02040503050406030204" pitchFamily="18" charset="0"/>
                              </a:rPr>
                              <m:t>𝜓</m:t>
                            </m:r>
                          </m:e>
                        </m:acc>
                        <m:r>
                          <a:rPr lang="de-DE" sz="1800" b="0" i="1" smtClean="0">
                            <a:solidFill>
                              <a:schemeClr val="tx1"/>
                            </a:solidFill>
                            <a:latin typeface="Cambria Math" panose="02040503050406030204" pitchFamily="18" charset="0"/>
                          </a:rPr>
                          <m:t>=−</m:t>
                        </m:r>
                        <m:r>
                          <a:rPr lang="de-DE" sz="1800" b="0" i="1" smtClean="0">
                            <a:solidFill>
                              <a:schemeClr val="tx1"/>
                            </a:solidFill>
                            <a:latin typeface="Cambria Math" panose="02040503050406030204" pitchFamily="18" charset="0"/>
                          </a:rPr>
                          <m:t>𝜒</m:t>
                        </m:r>
                        <m:sSup>
                          <m:sSupPr>
                            <m:ctrlPr>
                              <a:rPr lang="de-DE" sz="1800" i="1" smtClean="0">
                                <a:solidFill>
                                  <a:schemeClr val="tx1"/>
                                </a:solidFill>
                                <a:latin typeface="Cambria Math" panose="02040503050406030204" pitchFamily="18" charset="0"/>
                              </a:rPr>
                            </m:ctrlPr>
                          </m:sSupPr>
                          <m:e>
                            <m:acc>
                              <m:accPr>
                                <m:chr m:val="̃"/>
                                <m:ctrlPr>
                                  <a:rPr lang="de-DE" sz="180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𝑠</m:t>
                                </m:r>
                              </m:e>
                            </m:acc>
                          </m:e>
                          <m:sup>
                            <m:r>
                              <a:rPr lang="de-DE" sz="1800" b="0" i="1" smtClean="0">
                                <a:solidFill>
                                  <a:schemeClr val="tx1"/>
                                </a:solidFill>
                                <a:latin typeface="Cambria Math" panose="02040503050406030204" pitchFamily="18" charset="0"/>
                              </a:rPr>
                              <m:t>2</m:t>
                            </m:r>
                          </m:sup>
                        </m:sSup>
                        <m:d>
                          <m:dPr>
                            <m:begChr m:val="["/>
                            <m:endChr m:val="]"/>
                            <m:ctrlPr>
                              <a:rPr lang="de-DE" sz="1800" i="1" smtClean="0">
                                <a:solidFill>
                                  <a:schemeClr val="tx1"/>
                                </a:solidFill>
                                <a:latin typeface="Cambria Math" panose="02040503050406030204" pitchFamily="18" charset="0"/>
                              </a:rPr>
                            </m:ctrlPr>
                          </m:dPr>
                          <m:e>
                            <m:r>
                              <a:rPr lang="de-DE" sz="1800" b="0" i="1" smtClean="0">
                                <a:solidFill>
                                  <a:schemeClr val="tx1"/>
                                </a:solidFill>
                                <a:latin typeface="Cambria Math" panose="02040503050406030204" pitchFamily="18" charset="0"/>
                              </a:rPr>
                              <m:t>1+</m:t>
                            </m:r>
                            <m:f>
                              <m:fPr>
                                <m:ctrlPr>
                                  <a:rPr lang="de-DE" sz="1800" i="1" smtClean="0">
                                    <a:solidFill>
                                      <a:schemeClr val="tx1"/>
                                    </a:solidFill>
                                    <a:latin typeface="Cambria Math" panose="02040503050406030204" pitchFamily="18" charset="0"/>
                                  </a:rPr>
                                </m:ctrlPr>
                              </m:fPr>
                              <m:num>
                                <m:r>
                                  <m:rPr>
                                    <m:sty m:val="p"/>
                                  </m:rPr>
                                  <a:rPr lang="de-DE" sz="1800" b="0" i="0" smtClean="0">
                                    <a:solidFill>
                                      <a:schemeClr val="tx1"/>
                                    </a:solidFill>
                                    <a:latin typeface="Cambria Math" panose="02040503050406030204" pitchFamily="18" charset="0"/>
                                  </a:rPr>
                                  <m:t>Δ</m:t>
                                </m:r>
                              </m:num>
                              <m:den>
                                <m:r>
                                  <a:rPr lang="de-DE" sz="1800" b="0" i="1" smtClean="0">
                                    <a:solidFill>
                                      <a:schemeClr val="tx1"/>
                                    </a:solidFill>
                                    <a:latin typeface="Cambria Math" panose="02040503050406030204" pitchFamily="18" charset="0"/>
                                  </a:rPr>
                                  <m:t>𝜒</m:t>
                                </m:r>
                                <m:sSup>
                                  <m:sSupPr>
                                    <m:ctrlPr>
                                      <a:rPr lang="de-DE" sz="1800" i="1" smtClean="0">
                                        <a:solidFill>
                                          <a:schemeClr val="tx1"/>
                                        </a:solidFill>
                                        <a:latin typeface="Cambria Math" panose="02040503050406030204" pitchFamily="18" charset="0"/>
                                      </a:rPr>
                                    </m:ctrlPr>
                                  </m:sSupPr>
                                  <m:e>
                                    <m:acc>
                                      <m:accPr>
                                        <m:chr m:val="̃"/>
                                        <m:ctrlPr>
                                          <a:rPr lang="de-DE" sz="180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𝑠</m:t>
                                        </m:r>
                                      </m:e>
                                    </m:acc>
                                  </m:e>
                                  <m:sup>
                                    <m:r>
                                      <a:rPr lang="de-DE" sz="1800" b="0" i="1" smtClean="0">
                                        <a:solidFill>
                                          <a:schemeClr val="tx1"/>
                                        </a:solidFill>
                                        <a:latin typeface="Cambria Math" panose="02040503050406030204" pitchFamily="18" charset="0"/>
                                      </a:rPr>
                                      <m:t>2</m:t>
                                    </m:r>
                                  </m:sup>
                                </m:sSup>
                              </m:den>
                            </m:f>
                            <m:r>
                              <a:rPr lang="de-DE" sz="1800" b="0" i="1" smtClean="0">
                                <a:solidFill>
                                  <a:schemeClr val="tx1"/>
                                </a:solidFill>
                                <a:latin typeface="Cambria Math" panose="02040503050406030204" pitchFamily="18" charset="0"/>
                              </a:rPr>
                              <m:t>+</m:t>
                            </m:r>
                            <m:f>
                              <m:fPr>
                                <m:ctrlPr>
                                  <a:rPr lang="de-DE" sz="1800" i="1" smtClean="0">
                                    <a:solidFill>
                                      <a:schemeClr val="tx1"/>
                                    </a:solidFill>
                                    <a:latin typeface="Cambria Math" panose="02040503050406030204" pitchFamily="18" charset="0"/>
                                  </a:rPr>
                                </m:ctrlPr>
                              </m:fPr>
                              <m:num>
                                <m:sSup>
                                  <m:sSupPr>
                                    <m:ctrlPr>
                                      <a:rPr lang="de-DE" sz="1800" i="1" smtClean="0">
                                        <a:solidFill>
                                          <a:schemeClr val="tx1"/>
                                        </a:solidFill>
                                        <a:latin typeface="Cambria Math" panose="02040503050406030204" pitchFamily="18" charset="0"/>
                                      </a:rPr>
                                    </m:ctrlPr>
                                  </m:sSupPr>
                                  <m:e>
                                    <m:r>
                                      <a:rPr lang="de-DE" sz="1800" b="0" i="1" smtClean="0">
                                        <a:solidFill>
                                          <a:schemeClr val="tx1"/>
                                        </a:solidFill>
                                        <a:latin typeface="Cambria Math" panose="02040503050406030204" pitchFamily="18" charset="0"/>
                                      </a:rPr>
                                      <m:t>𝜉</m:t>
                                    </m:r>
                                  </m:e>
                                  <m:sup>
                                    <m:r>
                                      <a:rPr lang="de-DE" sz="1800" b="0" i="1" smtClean="0">
                                        <a:solidFill>
                                          <a:schemeClr val="tx1"/>
                                        </a:solidFill>
                                        <a:latin typeface="Cambria Math" panose="02040503050406030204" pitchFamily="18" charset="0"/>
                                      </a:rPr>
                                      <m:t>2</m:t>
                                    </m:r>
                                  </m:sup>
                                </m:sSup>
                              </m:num>
                              <m:den>
                                <m:r>
                                  <a:rPr lang="de-DE" sz="1800" b="0" i="1" smtClean="0">
                                    <a:solidFill>
                                      <a:schemeClr val="tx1"/>
                                    </a:solidFill>
                                    <a:latin typeface="Cambria Math" panose="02040503050406030204" pitchFamily="18" charset="0"/>
                                  </a:rPr>
                                  <m:t>2</m:t>
                                </m:r>
                                <m:sSup>
                                  <m:sSupPr>
                                    <m:ctrlPr>
                                      <a:rPr lang="de-DE" sz="1800" i="1" smtClean="0">
                                        <a:solidFill>
                                          <a:schemeClr val="tx1"/>
                                        </a:solidFill>
                                        <a:latin typeface="Cambria Math" panose="02040503050406030204" pitchFamily="18" charset="0"/>
                                      </a:rPr>
                                    </m:ctrlPr>
                                  </m:sSupPr>
                                  <m:e>
                                    <m:acc>
                                      <m:accPr>
                                        <m:chr m:val="̃"/>
                                        <m:ctrlPr>
                                          <a:rPr lang="de-DE" sz="1800" i="1" smtClean="0">
                                            <a:solidFill>
                                              <a:schemeClr val="tx1"/>
                                            </a:solidFill>
                                            <a:latin typeface="Cambria Math" panose="02040503050406030204" pitchFamily="18" charset="0"/>
                                          </a:rPr>
                                        </m:ctrlPr>
                                      </m:accPr>
                                      <m:e>
                                        <m:r>
                                          <a:rPr lang="de-DE" sz="1800" b="0" i="1" smtClean="0">
                                            <a:solidFill>
                                              <a:schemeClr val="tx1"/>
                                            </a:solidFill>
                                            <a:latin typeface="Cambria Math" panose="02040503050406030204" pitchFamily="18" charset="0"/>
                                          </a:rPr>
                                          <m:t>𝑠</m:t>
                                        </m:r>
                                      </m:e>
                                    </m:acc>
                                  </m:e>
                                  <m:sup>
                                    <m:r>
                                      <a:rPr lang="de-DE" sz="1800" b="0" i="1" smtClean="0">
                                        <a:solidFill>
                                          <a:schemeClr val="tx1"/>
                                        </a:solidFill>
                                        <a:latin typeface="Cambria Math" panose="02040503050406030204" pitchFamily="18" charset="0"/>
                                      </a:rPr>
                                      <m:t>2</m:t>
                                    </m:r>
                                  </m:sup>
                                </m:sSup>
                              </m:den>
                            </m:f>
                            <m:r>
                              <a:rPr lang="de-DE" sz="1800" b="0" i="1" smtClean="0">
                                <a:solidFill>
                                  <a:schemeClr val="tx1"/>
                                </a:solidFill>
                                <a:latin typeface="Cambria Math" panose="02040503050406030204" pitchFamily="18" charset="0"/>
                              </a:rPr>
                              <m:t>−</m:t>
                            </m:r>
                            <m:f>
                              <m:fPr>
                                <m:ctrlPr>
                                  <a:rPr lang="de-DE" sz="1800" i="1" smtClean="0">
                                    <a:solidFill>
                                      <a:schemeClr val="tx1"/>
                                    </a:solidFill>
                                    <a:latin typeface="Cambria Math" panose="02040503050406030204" pitchFamily="18" charset="0"/>
                                  </a:rPr>
                                </m:ctrlPr>
                              </m:fPr>
                              <m:num>
                                <m:r>
                                  <a:rPr lang="de-DE" sz="1800" b="0" i="1" smtClean="0">
                                    <a:solidFill>
                                      <a:schemeClr val="tx1"/>
                                    </a:solidFill>
                                    <a:latin typeface="Cambria Math" panose="02040503050406030204" pitchFamily="18" charset="0"/>
                                  </a:rPr>
                                  <m:t>1</m:t>
                                </m:r>
                              </m:num>
                              <m:den>
                                <m:r>
                                  <a:rPr lang="de-DE" sz="1800" b="0" i="1" smtClean="0">
                                    <a:solidFill>
                                      <a:schemeClr val="tx1"/>
                                    </a:solidFill>
                                    <a:latin typeface="Cambria Math" panose="02040503050406030204" pitchFamily="18" charset="0"/>
                                  </a:rPr>
                                  <m:t>2</m:t>
                                </m:r>
                              </m:den>
                            </m:f>
                            <m:func>
                              <m:funcPr>
                                <m:ctrlPr>
                                  <a:rPr lang="de-DE" sz="1800" i="1" smtClean="0">
                                    <a:solidFill>
                                      <a:schemeClr val="tx1"/>
                                    </a:solidFill>
                                    <a:latin typeface="Cambria Math" panose="02040503050406030204" pitchFamily="18" charset="0"/>
                                  </a:rPr>
                                </m:ctrlPr>
                              </m:funcPr>
                              <m:fName>
                                <m:r>
                                  <m:rPr>
                                    <m:sty m:val="p"/>
                                  </m:rPr>
                                  <a:rPr lang="de-DE" sz="1800" b="0" i="0" smtClean="0">
                                    <a:solidFill>
                                      <a:schemeClr val="tx1"/>
                                    </a:solidFill>
                                    <a:latin typeface="Cambria Math" panose="02040503050406030204" pitchFamily="18" charset="0"/>
                                  </a:rPr>
                                  <m:t>cos</m:t>
                                </m:r>
                              </m:fName>
                              <m:e>
                                <m:d>
                                  <m:dPr>
                                    <m:ctrlPr>
                                      <a:rPr lang="de-DE" sz="1800" i="1" smtClean="0">
                                        <a:solidFill>
                                          <a:schemeClr val="tx1"/>
                                        </a:solidFill>
                                        <a:latin typeface="Cambria Math" panose="02040503050406030204" pitchFamily="18" charset="0"/>
                                      </a:rPr>
                                    </m:ctrlPr>
                                  </m:dPr>
                                  <m:e>
                                    <m:r>
                                      <a:rPr lang="de-DE" sz="1800" b="0" i="1" smtClean="0">
                                        <a:solidFill>
                                          <a:schemeClr val="tx1"/>
                                        </a:solidFill>
                                        <a:latin typeface="Cambria Math" panose="02040503050406030204" pitchFamily="18" charset="0"/>
                                      </a:rPr>
                                      <m:t>2</m:t>
                                    </m:r>
                                    <m:r>
                                      <a:rPr lang="de-DE" sz="1800" b="0" i="1" smtClean="0">
                                        <a:solidFill>
                                          <a:schemeClr val="tx1"/>
                                        </a:solidFill>
                                        <a:latin typeface="Cambria Math" panose="02040503050406030204" pitchFamily="18" charset="0"/>
                                      </a:rPr>
                                      <m:t>𝜓</m:t>
                                    </m:r>
                                  </m:e>
                                </m:d>
                                <m:r>
                                  <a:rPr lang="de-DE" sz="1800" b="0" i="1" smtClean="0">
                                    <a:solidFill>
                                      <a:schemeClr val="tx1"/>
                                    </a:solidFill>
                                    <a:latin typeface="Cambria Math" panose="02040503050406030204" pitchFamily="18" charset="0"/>
                                  </a:rPr>
                                  <m:t>+</m:t>
                                </m:r>
                                <m:f>
                                  <m:fPr>
                                    <m:ctrlPr>
                                      <a:rPr lang="de-DE" sz="1800" i="1" smtClean="0">
                                        <a:solidFill>
                                          <a:schemeClr val="tx1"/>
                                        </a:solidFill>
                                        <a:latin typeface="Cambria Math" panose="02040503050406030204" pitchFamily="18" charset="0"/>
                                      </a:rPr>
                                    </m:ctrlPr>
                                  </m:fPr>
                                  <m:num>
                                    <m:sSub>
                                      <m:sSubPr>
                                        <m:ctrlPr>
                                          <a:rPr lang="de-DE" sz="1800" i="1" smtClean="0">
                                            <a:solidFill>
                                              <a:schemeClr val="tx1"/>
                                            </a:solidFill>
                                            <a:latin typeface="Cambria Math" panose="02040503050406030204" pitchFamily="18" charset="0"/>
                                          </a:rPr>
                                        </m:ctrlPr>
                                      </m:sSubPr>
                                      <m:e>
                                        <m:r>
                                          <a:rPr lang="de-DE" sz="1800" b="0" i="1" smtClean="0">
                                            <a:solidFill>
                                              <a:schemeClr val="tx1"/>
                                            </a:solidFill>
                                            <a:latin typeface="Cambria Math" panose="02040503050406030204" pitchFamily="18" charset="0"/>
                                          </a:rPr>
                                          <m:t>𝛾</m:t>
                                        </m:r>
                                      </m:e>
                                      <m:sub>
                                        <m:r>
                                          <a:rPr lang="de-DE" sz="1800" b="0" i="1" smtClean="0">
                                            <a:solidFill>
                                              <a:schemeClr val="tx1"/>
                                            </a:solidFill>
                                            <a:latin typeface="Cambria Math" panose="02040503050406030204" pitchFamily="18" charset="0"/>
                                          </a:rPr>
                                          <m:t>𝑇𝑃𝐴</m:t>
                                        </m:r>
                                      </m:sub>
                                    </m:sSub>
                                    <m:func>
                                      <m:funcPr>
                                        <m:ctrlPr>
                                          <a:rPr lang="de-DE" sz="1800" i="1" smtClean="0">
                                            <a:solidFill>
                                              <a:schemeClr val="tx1"/>
                                            </a:solidFill>
                                            <a:latin typeface="Cambria Math" panose="02040503050406030204" pitchFamily="18" charset="0"/>
                                          </a:rPr>
                                        </m:ctrlPr>
                                      </m:funcPr>
                                      <m:fName>
                                        <m:r>
                                          <m:rPr>
                                            <m:sty m:val="p"/>
                                          </m:rPr>
                                          <a:rPr lang="de-DE" sz="1800" b="0" i="0" smtClean="0">
                                            <a:solidFill>
                                              <a:schemeClr val="tx1"/>
                                            </a:solidFill>
                                            <a:latin typeface="Cambria Math" panose="02040503050406030204" pitchFamily="18" charset="0"/>
                                          </a:rPr>
                                          <m:t>sin</m:t>
                                        </m:r>
                                      </m:fName>
                                      <m:e>
                                        <m:d>
                                          <m:dPr>
                                            <m:ctrlPr>
                                              <a:rPr lang="de-DE" sz="1800" i="1" smtClean="0">
                                                <a:solidFill>
                                                  <a:schemeClr val="tx1"/>
                                                </a:solidFill>
                                                <a:latin typeface="Cambria Math" panose="02040503050406030204" pitchFamily="18" charset="0"/>
                                              </a:rPr>
                                            </m:ctrlPr>
                                          </m:dPr>
                                          <m:e>
                                            <m:r>
                                              <a:rPr lang="de-DE" sz="1800" b="0" i="1" smtClean="0">
                                                <a:solidFill>
                                                  <a:schemeClr val="tx1"/>
                                                </a:solidFill>
                                                <a:latin typeface="Cambria Math" panose="02040503050406030204" pitchFamily="18" charset="0"/>
                                              </a:rPr>
                                              <m:t>2</m:t>
                                            </m:r>
                                            <m:r>
                                              <a:rPr lang="de-DE" sz="1800" b="0" i="1" smtClean="0">
                                                <a:solidFill>
                                                  <a:schemeClr val="tx1"/>
                                                </a:solidFill>
                                                <a:latin typeface="Cambria Math" panose="02040503050406030204" pitchFamily="18" charset="0"/>
                                              </a:rPr>
                                              <m:t>𝜓</m:t>
                                            </m:r>
                                          </m:e>
                                        </m:d>
                                      </m:e>
                                    </m:func>
                                  </m:num>
                                  <m:den>
                                    <m:r>
                                      <a:rPr lang="de-DE" sz="1800" b="0" i="1" smtClean="0">
                                        <a:solidFill>
                                          <a:schemeClr val="tx1"/>
                                        </a:solidFill>
                                        <a:latin typeface="Cambria Math" panose="02040503050406030204" pitchFamily="18" charset="0"/>
                                      </a:rPr>
                                      <m:t>2</m:t>
                                    </m:r>
                                    <m:r>
                                      <a:rPr lang="de-DE" sz="1800" b="0" i="1" smtClean="0">
                                        <a:solidFill>
                                          <a:schemeClr val="tx1"/>
                                        </a:solidFill>
                                        <a:latin typeface="Cambria Math" panose="02040503050406030204" pitchFamily="18" charset="0"/>
                                      </a:rPr>
                                      <m:t>𝜒</m:t>
                                    </m:r>
                                  </m:den>
                                </m:f>
                              </m:e>
                            </m:func>
                          </m:e>
                        </m:d>
                        <m:r>
                          <a:rPr lang="de-DE" sz="1800" b="0" i="1" smtClean="0">
                            <a:solidFill>
                              <a:schemeClr val="tx1"/>
                            </a:solidFill>
                            <a:latin typeface="Cambria Math" panose="02040503050406030204" pitchFamily="18" charset="0"/>
                          </a:rPr>
                          <m:t>+</m:t>
                        </m:r>
                        <m:r>
                          <a:rPr lang="de-DE" sz="1800" b="0" i="1" smtClean="0">
                            <a:solidFill>
                              <a:schemeClr val="tx1"/>
                            </a:solidFill>
                            <a:latin typeface="Cambria Math" panose="02040503050406030204" pitchFamily="18" charset="0"/>
                          </a:rPr>
                          <m:t>𝑛</m:t>
                        </m:r>
                        <m:r>
                          <a:rPr lang="de-DE" sz="1800" b="0" i="1" smtClean="0">
                            <a:solidFill>
                              <a:schemeClr val="tx1"/>
                            </a:solidFill>
                            <a:latin typeface="Cambria Math" panose="02040503050406030204" pitchFamily="18" charset="0"/>
                          </a:rPr>
                          <m:t>+</m:t>
                        </m:r>
                        <m:sSub>
                          <m:sSubPr>
                            <m:ctrlPr>
                              <a:rPr lang="de-DE" sz="1800" i="1" smtClean="0">
                                <a:solidFill>
                                  <a:schemeClr val="tx1"/>
                                </a:solidFill>
                                <a:latin typeface="Cambria Math" panose="02040503050406030204" pitchFamily="18" charset="0"/>
                              </a:rPr>
                            </m:ctrlPr>
                          </m:sSubPr>
                          <m:e>
                            <m:r>
                              <a:rPr lang="de-DE" sz="1800" b="0" i="1" smtClean="0">
                                <a:solidFill>
                                  <a:schemeClr val="tx1"/>
                                </a:solidFill>
                                <a:latin typeface="Cambria Math" panose="02040503050406030204" pitchFamily="18" charset="0"/>
                              </a:rPr>
                              <m:t>𝜎</m:t>
                            </m:r>
                          </m:e>
                          <m:sub>
                            <m:r>
                              <a:rPr lang="de-DE" sz="1800" b="0" i="1" smtClean="0">
                                <a:solidFill>
                                  <a:schemeClr val="tx1"/>
                                </a:solidFill>
                                <a:latin typeface="Cambria Math" panose="02040503050406030204" pitchFamily="18" charset="0"/>
                              </a:rPr>
                              <m:t>𝐹𝐶𝐷</m:t>
                            </m:r>
                          </m:sub>
                        </m:sSub>
                        <m:sSup>
                          <m:sSupPr>
                            <m:ctrlPr>
                              <a:rPr lang="de-DE" sz="1800" i="1" smtClean="0">
                                <a:solidFill>
                                  <a:schemeClr val="tx1"/>
                                </a:solidFill>
                                <a:latin typeface="Cambria Math" panose="02040503050406030204" pitchFamily="18" charset="0"/>
                              </a:rPr>
                            </m:ctrlPr>
                          </m:sSupPr>
                          <m:e>
                            <m:r>
                              <a:rPr lang="de-DE" sz="1800" b="0" i="1" smtClean="0">
                                <a:solidFill>
                                  <a:schemeClr val="tx1"/>
                                </a:solidFill>
                                <a:latin typeface="Cambria Math" panose="02040503050406030204" pitchFamily="18" charset="0"/>
                              </a:rPr>
                              <m:t>𝑛</m:t>
                            </m:r>
                          </m:e>
                          <m:sup>
                            <m:r>
                              <a:rPr lang="de-DE" sz="1800" b="0" i="1" smtClean="0">
                                <a:solidFill>
                                  <a:schemeClr val="tx1"/>
                                </a:solidFill>
                                <a:latin typeface="Cambria Math" panose="02040503050406030204" pitchFamily="18" charset="0"/>
                              </a:rPr>
                              <m:t>0.8</m:t>
                            </m:r>
                          </m:sup>
                        </m:sSup>
                      </m:e>
                    </m:acc>
                  </m:oMath>
                </a14:m>
                <a:r>
                  <a:rPr lang="de-DE" sz="1800" dirty="0"/>
                  <a:t> </a:t>
                </a:r>
              </a:p>
            </p:txBody>
          </p:sp>
        </mc:Choice>
        <mc:Fallback xmlns="">
          <p:sp>
            <p:nvSpPr>
              <p:cNvPr id="2" name="Content Placeholder 1">
                <a:extLst>
                  <a:ext uri="{FF2B5EF4-FFF2-40B4-BE49-F238E27FC236}">
                    <a16:creationId xmlns:a16="http://schemas.microsoft.com/office/drawing/2014/main" id="{29453BA1-2E41-6AEA-0380-B4F8BD6696F0}"/>
                  </a:ext>
                </a:extLst>
              </p:cNvPr>
              <p:cNvSpPr>
                <a:spLocks noGrp="1" noRot="1" noChangeAspect="1" noMove="1" noResize="1" noEditPoints="1" noAdjustHandles="1" noChangeArrowheads="1" noChangeShapeType="1" noTextEdit="1"/>
              </p:cNvSpPr>
              <p:nvPr>
                <p:ph idx="1"/>
              </p:nvPr>
            </p:nvSpPr>
            <p:spPr>
              <a:blipFill>
                <a:blip r:embed="rId2"/>
                <a:stretch>
                  <a:fillRect l="-1481" t="-1153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B1B30C0-A9CE-D28B-8225-AA8D8FBB43C6}"/>
              </a:ext>
            </a:extLst>
          </p:cNvPr>
          <p:cNvSpPr>
            <a:spLocks noGrp="1"/>
          </p:cNvSpPr>
          <p:nvPr>
            <p:ph type="title"/>
          </p:nvPr>
        </p:nvSpPr>
        <p:spPr/>
        <p:txBody>
          <a:bodyPr/>
          <a:lstStyle/>
          <a:p>
            <a:r>
              <a:rPr lang="de-DE" dirty="0"/>
              <a:t>CIM Model with Kerr, FCE and TOE</a:t>
            </a:r>
          </a:p>
        </p:txBody>
      </p:sp>
      <p:sp>
        <p:nvSpPr>
          <p:cNvPr id="4" name="Date Placeholder 3">
            <a:extLst>
              <a:ext uri="{FF2B5EF4-FFF2-40B4-BE49-F238E27FC236}">
                <a16:creationId xmlns:a16="http://schemas.microsoft.com/office/drawing/2014/main" id="{1E5354F3-2CD6-6613-3837-28339E9846FC}"/>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3A1A0495-D5A1-9861-68EC-F021B6159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55918-E03B-8012-384D-17687A384483}"/>
              </a:ext>
            </a:extLst>
          </p:cNvPr>
          <p:cNvSpPr>
            <a:spLocks noGrp="1"/>
          </p:cNvSpPr>
          <p:nvPr>
            <p:ph type="sldNum" sz="quarter" idx="12"/>
          </p:nvPr>
        </p:nvSpPr>
        <p:spPr/>
        <p:txBody>
          <a:bodyPr/>
          <a:lstStyle/>
          <a:p>
            <a:fld id="{2697313F-D866-4554-955F-25FA0D5B9080}" type="slidenum">
              <a:rPr lang="en-US" smtClean="0"/>
              <a:t>19</a:t>
            </a:fld>
            <a:endParaRPr lang="en-US"/>
          </a:p>
        </p:txBody>
      </p:sp>
    </p:spTree>
    <p:extLst>
      <p:ext uri="{BB962C8B-B14F-4D97-AF65-F5344CB8AC3E}">
        <p14:creationId xmlns:p14="http://schemas.microsoft.com/office/powerpoint/2010/main" val="184297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AC4A47EB-C204-E314-03F2-BE262554223B}"/>
              </a:ext>
            </a:extLst>
          </p:cNvPr>
          <p:cNvSpPr>
            <a:spLocks noGrp="1"/>
          </p:cNvSpPr>
          <p:nvPr>
            <p:ph idx="1"/>
          </p:nvPr>
        </p:nvSpPr>
        <p:spPr/>
        <p:txBody>
          <a:bodyPr/>
          <a:lstStyle/>
          <a:p>
            <a:pPr>
              <a:lnSpc>
                <a:spcPct val="150000"/>
              </a:lnSpc>
            </a:pPr>
            <a:r>
              <a:rPr lang="de-DE" dirty="0"/>
              <a:t>Hewlett Packard Integrated Ising Machine (</a:t>
            </a:r>
            <a:r>
              <a:rPr lang="en-US" dirty="0"/>
              <a:t>HPIIM)</a:t>
            </a:r>
          </a:p>
          <a:p>
            <a:pPr>
              <a:lnSpc>
                <a:spcPct val="150000"/>
              </a:lnSpc>
            </a:pPr>
            <a:r>
              <a:rPr lang="en-US" dirty="0"/>
              <a:t>Modelling and Simulation of Tunable </a:t>
            </a:r>
            <a:r>
              <a:rPr lang="en-US" dirty="0" err="1"/>
              <a:t>Bistability</a:t>
            </a:r>
            <a:endParaRPr lang="en-US" dirty="0"/>
          </a:p>
          <a:p>
            <a:pPr>
              <a:lnSpc>
                <a:spcPct val="150000"/>
              </a:lnSpc>
            </a:pPr>
            <a:r>
              <a:rPr lang="en-US" dirty="0"/>
              <a:t>Integrated </a:t>
            </a:r>
            <a:r>
              <a:rPr lang="en-US" dirty="0" err="1"/>
              <a:t>Ising</a:t>
            </a:r>
            <a:r>
              <a:rPr lang="en-US" dirty="0"/>
              <a:t> Machine </a:t>
            </a:r>
            <a:r>
              <a:rPr lang="de-DE" altLang="zh-CN" dirty="0"/>
              <a:t>Based on Nonlinear Silicon-on-insulator (SOI) Microring Resonators (MRR)</a:t>
            </a:r>
            <a:endParaRPr lang="en-US" altLang="zh-CN" dirty="0"/>
          </a:p>
        </p:txBody>
      </p:sp>
      <p:sp>
        <p:nvSpPr>
          <p:cNvPr id="15" name="Title 14">
            <a:extLst>
              <a:ext uri="{FF2B5EF4-FFF2-40B4-BE49-F238E27FC236}">
                <a16:creationId xmlns:a16="http://schemas.microsoft.com/office/drawing/2014/main" id="{C9E5547D-28DE-21E0-DB8F-19A528ADABB8}"/>
              </a:ext>
            </a:extLst>
          </p:cNvPr>
          <p:cNvSpPr>
            <a:spLocks noGrp="1"/>
          </p:cNvSpPr>
          <p:nvPr>
            <p:ph type="title"/>
          </p:nvPr>
        </p:nvSpPr>
        <p:spPr/>
        <p:txBody>
          <a:bodyPr/>
          <a:lstStyle/>
          <a:p>
            <a:r>
              <a:rPr lang="en-US" dirty="0"/>
              <a:t>O</a:t>
            </a:r>
            <a:r>
              <a:rPr lang="en-US" altLang="zh-CN" dirty="0"/>
              <a:t>utline</a:t>
            </a:r>
            <a:endParaRPr lang="en-US" dirty="0"/>
          </a:p>
        </p:txBody>
      </p:sp>
      <p:sp>
        <p:nvSpPr>
          <p:cNvPr id="4" name="Date Placeholder 3">
            <a:extLst>
              <a:ext uri="{FF2B5EF4-FFF2-40B4-BE49-F238E27FC236}">
                <a16:creationId xmlns:a16="http://schemas.microsoft.com/office/drawing/2014/main" id="{76FCCF75-0E58-3332-B9AE-459230588EA9}"/>
              </a:ext>
            </a:extLst>
          </p:cNvPr>
          <p:cNvSpPr>
            <a:spLocks noGrp="1"/>
          </p:cNvSpPr>
          <p:nvPr>
            <p:ph type="dt" sz="half" idx="10"/>
          </p:nvPr>
        </p:nvSpPr>
        <p:spPr>
          <a:xfrm>
            <a:off x="628650" y="6356350"/>
            <a:ext cx="2057400" cy="365125"/>
          </a:xfrm>
        </p:spPr>
        <p:txBody>
          <a:bodyPr/>
          <a:lstStyle/>
          <a:p>
            <a:fld id="{5C914FEA-A00B-4EE3-9815-260C78B275ED}" type="datetime1">
              <a:rPr lang="en-US" smtClean="0"/>
              <a:t>2/14/2025</a:t>
            </a:fld>
            <a:endParaRPr lang="en-US"/>
          </a:p>
        </p:txBody>
      </p:sp>
      <p:sp>
        <p:nvSpPr>
          <p:cNvPr id="5" name="Footer Placeholder 4">
            <a:extLst>
              <a:ext uri="{FF2B5EF4-FFF2-40B4-BE49-F238E27FC236}">
                <a16:creationId xmlns:a16="http://schemas.microsoft.com/office/drawing/2014/main" id="{9E0FFF3D-C41C-0B40-BF6F-143953FD2F54}"/>
              </a:ext>
            </a:extLst>
          </p:cNvPr>
          <p:cNvSpPr>
            <a:spLocks noGrp="1"/>
          </p:cNvSpPr>
          <p:nvPr>
            <p:ph type="ftr" sz="quarter" idx="11"/>
          </p:nvPr>
        </p:nvSpPr>
        <p:spPr>
          <a:xfrm>
            <a:off x="3028950" y="6356350"/>
            <a:ext cx="3086100" cy="365125"/>
          </a:xfrm>
        </p:spPr>
        <p:txBody>
          <a:bodyPr/>
          <a:lstStyle/>
          <a:p>
            <a:endParaRPr lang="en-US" dirty="0"/>
          </a:p>
        </p:txBody>
      </p:sp>
      <p:sp>
        <p:nvSpPr>
          <p:cNvPr id="6" name="Slide Number Placeholder 5">
            <a:extLst>
              <a:ext uri="{FF2B5EF4-FFF2-40B4-BE49-F238E27FC236}">
                <a16:creationId xmlns:a16="http://schemas.microsoft.com/office/drawing/2014/main" id="{0D371A97-8406-1923-ABE2-D29DFE18878E}"/>
              </a:ext>
            </a:extLst>
          </p:cNvPr>
          <p:cNvSpPr>
            <a:spLocks noGrp="1"/>
          </p:cNvSpPr>
          <p:nvPr>
            <p:ph type="sldNum" sz="quarter" idx="12"/>
          </p:nvPr>
        </p:nvSpPr>
        <p:spPr>
          <a:xfrm>
            <a:off x="6457950" y="6356350"/>
            <a:ext cx="2057400" cy="365125"/>
          </a:xfrm>
        </p:spPr>
        <p:txBody>
          <a:bodyPr/>
          <a:lstStyle/>
          <a:p>
            <a:fld id="{2697313F-D866-4554-955F-25FA0D5B9080}" type="slidenum">
              <a:rPr lang="en-US" smtClean="0"/>
              <a:pPr/>
              <a:t>2</a:t>
            </a:fld>
            <a:endParaRPr lang="en-US" dirty="0"/>
          </a:p>
        </p:txBody>
      </p:sp>
    </p:spTree>
    <p:extLst>
      <p:ext uri="{BB962C8B-B14F-4D97-AF65-F5344CB8AC3E}">
        <p14:creationId xmlns:p14="http://schemas.microsoft.com/office/powerpoint/2010/main" val="69767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8B23-10E9-4F8D-8294-E54D1626156A}"/>
              </a:ext>
            </a:extLst>
          </p:cNvPr>
          <p:cNvSpPr>
            <a:spLocks noGrp="1"/>
          </p:cNvSpPr>
          <p:nvPr>
            <p:ph type="ctrTitle"/>
          </p:nvPr>
        </p:nvSpPr>
        <p:spPr/>
        <p:txBody>
          <a:bodyPr/>
          <a:lstStyle/>
          <a:p>
            <a:r>
              <a:rPr lang="de-DE" dirty="0"/>
              <a:t>Thank you!</a:t>
            </a:r>
          </a:p>
        </p:txBody>
      </p:sp>
      <p:sp>
        <p:nvSpPr>
          <p:cNvPr id="3" name="Subtitle 2">
            <a:extLst>
              <a:ext uri="{FF2B5EF4-FFF2-40B4-BE49-F238E27FC236}">
                <a16:creationId xmlns:a16="http://schemas.microsoft.com/office/drawing/2014/main" id="{2ECD86DC-548E-5ACA-6D18-7F1A8E1CF057}"/>
              </a:ext>
            </a:extLst>
          </p:cNvPr>
          <p:cNvSpPr>
            <a:spLocks noGrp="1"/>
          </p:cNvSpPr>
          <p:nvPr>
            <p:ph type="subTitle" idx="1"/>
          </p:nvPr>
        </p:nvSpPr>
        <p:spPr/>
        <p:txBody>
          <a:bodyPr/>
          <a:lstStyle/>
          <a:p>
            <a:endParaRPr lang="de-DE"/>
          </a:p>
        </p:txBody>
      </p:sp>
      <p:sp>
        <p:nvSpPr>
          <p:cNvPr id="4" name="Date Placeholder 3">
            <a:extLst>
              <a:ext uri="{FF2B5EF4-FFF2-40B4-BE49-F238E27FC236}">
                <a16:creationId xmlns:a16="http://schemas.microsoft.com/office/drawing/2014/main" id="{EE512FB9-C0AE-7AD1-07D2-623311328375}"/>
              </a:ext>
            </a:extLst>
          </p:cNvPr>
          <p:cNvSpPr>
            <a:spLocks noGrp="1"/>
          </p:cNvSpPr>
          <p:nvPr>
            <p:ph type="dt" sz="half" idx="10"/>
          </p:nvPr>
        </p:nvSpPr>
        <p:spPr/>
        <p:txBody>
          <a:bodyPr/>
          <a:lstStyle/>
          <a:p>
            <a:fld id="{07206E0C-B25D-427B-B02C-AAD12CE67799}" type="datetime1">
              <a:rPr lang="en-US" smtClean="0"/>
              <a:t>2/14/2025</a:t>
            </a:fld>
            <a:endParaRPr lang="en-US"/>
          </a:p>
        </p:txBody>
      </p:sp>
      <p:sp>
        <p:nvSpPr>
          <p:cNvPr id="5" name="Footer Placeholder 4">
            <a:extLst>
              <a:ext uri="{FF2B5EF4-FFF2-40B4-BE49-F238E27FC236}">
                <a16:creationId xmlns:a16="http://schemas.microsoft.com/office/drawing/2014/main" id="{FA800D5F-574F-A566-ED0C-1FAE72082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6F57-88CE-7E0A-3981-707AB9176127}"/>
              </a:ext>
            </a:extLst>
          </p:cNvPr>
          <p:cNvSpPr>
            <a:spLocks noGrp="1"/>
          </p:cNvSpPr>
          <p:nvPr>
            <p:ph type="sldNum" sz="quarter" idx="12"/>
          </p:nvPr>
        </p:nvSpPr>
        <p:spPr/>
        <p:txBody>
          <a:bodyPr/>
          <a:lstStyle/>
          <a:p>
            <a:fld id="{EC9E474A-B10F-4A59-AC89-0F112D5AEA28}" type="slidenum">
              <a:rPr lang="en-US" smtClean="0"/>
              <a:t>20</a:t>
            </a:fld>
            <a:endParaRPr lang="en-US"/>
          </a:p>
        </p:txBody>
      </p:sp>
    </p:spTree>
    <p:extLst>
      <p:ext uri="{BB962C8B-B14F-4D97-AF65-F5344CB8AC3E}">
        <p14:creationId xmlns:p14="http://schemas.microsoft.com/office/powerpoint/2010/main" val="1169987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A9B084-E2A7-AFE4-AEE8-917C67617581}"/>
              </a:ext>
            </a:extLst>
          </p:cNvPr>
          <p:cNvSpPr>
            <a:spLocks noGrp="1"/>
          </p:cNvSpPr>
          <p:nvPr>
            <p:ph idx="1"/>
          </p:nvPr>
        </p:nvSpPr>
        <p:spPr/>
        <p:txBody>
          <a:bodyPr/>
          <a:lstStyle/>
          <a:p>
            <a:r>
              <a:rPr lang="de-DE" sz="2400" b="0" dirty="0">
                <a:solidFill>
                  <a:srgbClr val="0B2A51"/>
                </a:solidFill>
                <a:latin typeface="+mn-lt"/>
                <a:ea typeface="ＭＳ Ｐゴシック" charset="0"/>
              </a:rPr>
              <a:t>Fiber Based Time-multiplexed CIM [1]</a:t>
            </a:r>
          </a:p>
          <a:p>
            <a:pPr marL="0" indent="0">
              <a:buNone/>
            </a:pPr>
            <a:endParaRPr lang="de-DE" dirty="0"/>
          </a:p>
        </p:txBody>
      </p:sp>
      <p:sp>
        <p:nvSpPr>
          <p:cNvPr id="3" name="Title 2">
            <a:extLst>
              <a:ext uri="{FF2B5EF4-FFF2-40B4-BE49-F238E27FC236}">
                <a16:creationId xmlns:a16="http://schemas.microsoft.com/office/drawing/2014/main" id="{46CF0E07-16EC-C4A1-D3A7-8E79BB3FBEF2}"/>
              </a:ext>
            </a:extLst>
          </p:cNvPr>
          <p:cNvSpPr>
            <a:spLocks noGrp="1"/>
          </p:cNvSpPr>
          <p:nvPr>
            <p:ph type="title"/>
          </p:nvPr>
        </p:nvSpPr>
        <p:spPr>
          <a:xfrm>
            <a:off x="250825" y="149225"/>
            <a:ext cx="6563632" cy="647700"/>
          </a:xfrm>
        </p:spPr>
        <p:txBody>
          <a:bodyPr/>
          <a:lstStyle/>
          <a:p>
            <a:r>
              <a:rPr lang="en-US" sz="2800" dirty="0"/>
              <a:t>Nippon Telegraph and Telephone Coherent </a:t>
            </a:r>
            <a:r>
              <a:rPr lang="en-US" sz="2800" dirty="0" err="1"/>
              <a:t>Ising</a:t>
            </a:r>
            <a:r>
              <a:rPr lang="en-US" sz="2800" dirty="0"/>
              <a:t> Machine (NTT CIM)</a:t>
            </a:r>
            <a:endParaRPr lang="de-DE" sz="2800" dirty="0"/>
          </a:p>
        </p:txBody>
      </p:sp>
      <p:sp>
        <p:nvSpPr>
          <p:cNvPr id="4" name="Date Placeholder 3">
            <a:extLst>
              <a:ext uri="{FF2B5EF4-FFF2-40B4-BE49-F238E27FC236}">
                <a16:creationId xmlns:a16="http://schemas.microsoft.com/office/drawing/2014/main" id="{F14B9267-6B1F-79F8-F36E-58302C4598D2}"/>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891CF857-DA55-12B5-D327-51F2D5E9F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89568-926B-8FB3-C73D-825011D58E78}"/>
              </a:ext>
            </a:extLst>
          </p:cNvPr>
          <p:cNvSpPr>
            <a:spLocks noGrp="1"/>
          </p:cNvSpPr>
          <p:nvPr>
            <p:ph type="sldNum" sz="quarter" idx="12"/>
          </p:nvPr>
        </p:nvSpPr>
        <p:spPr/>
        <p:txBody>
          <a:bodyPr/>
          <a:lstStyle/>
          <a:p>
            <a:fld id="{2697313F-D866-4554-955F-25FA0D5B9080}" type="slidenum">
              <a:rPr lang="en-US" smtClean="0"/>
              <a:t>3</a:t>
            </a:fld>
            <a:endParaRPr lang="en-US"/>
          </a:p>
        </p:txBody>
      </p:sp>
      <p:pic>
        <p:nvPicPr>
          <p:cNvPr id="20" name="Picture 2">
            <a:extLst>
              <a:ext uri="{FF2B5EF4-FFF2-40B4-BE49-F238E27FC236}">
                <a16:creationId xmlns:a16="http://schemas.microsoft.com/office/drawing/2014/main" id="{E84482CB-E87F-050E-4617-C583F9A18E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9648"/>
          <a:stretch/>
        </p:blipFill>
        <p:spPr bwMode="auto">
          <a:xfrm>
            <a:off x="152429" y="2307529"/>
            <a:ext cx="7469979" cy="381432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22F005-7210-3D99-0138-42E1F7B65167}"/>
              </a:ext>
            </a:extLst>
          </p:cNvPr>
          <p:cNvCxnSpPr>
            <a:cxnSpLocks/>
          </p:cNvCxnSpPr>
          <p:nvPr/>
        </p:nvCxnSpPr>
        <p:spPr bwMode="auto">
          <a:xfrm flipH="1">
            <a:off x="1626039" y="1931868"/>
            <a:ext cx="11553" cy="512732"/>
          </a:xfrm>
          <a:prstGeom prst="straightConnector1">
            <a:avLst/>
          </a:prstGeom>
          <a:noFill/>
          <a:ln w="38100" cap="flat" cmpd="sng" algn="ctr">
            <a:solidFill>
              <a:srgbClr val="00FF00"/>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07719FB0-6045-CDE9-2BC2-8B8982F4C4F5}"/>
              </a:ext>
            </a:extLst>
          </p:cNvPr>
          <p:cNvCxnSpPr>
            <a:cxnSpLocks/>
          </p:cNvCxnSpPr>
          <p:nvPr/>
        </p:nvCxnSpPr>
        <p:spPr bwMode="auto">
          <a:xfrm>
            <a:off x="1626039" y="2478709"/>
            <a:ext cx="0" cy="565914"/>
          </a:xfrm>
          <a:prstGeom prst="straightConnector1">
            <a:avLst/>
          </a:prstGeom>
          <a:noFill/>
          <a:ln w="38100" cap="flat" cmpd="sng" algn="ctr">
            <a:solidFill>
              <a:srgbClr val="2525FF"/>
            </a:solidFill>
            <a:prstDash val="solid"/>
            <a:round/>
            <a:headEnd type="none" w="med" len="med"/>
            <a:tailEnd type="triangle"/>
          </a:ln>
          <a:effectLst/>
        </p:spPr>
      </p:cxnSp>
      <p:sp>
        <p:nvSpPr>
          <p:cNvPr id="9" name="TextBox 8">
            <a:extLst>
              <a:ext uri="{FF2B5EF4-FFF2-40B4-BE49-F238E27FC236}">
                <a16:creationId xmlns:a16="http://schemas.microsoft.com/office/drawing/2014/main" id="{DFFFC4CC-E7FA-2CEC-D371-654072B87CBC}"/>
              </a:ext>
            </a:extLst>
          </p:cNvPr>
          <p:cNvSpPr txBox="1"/>
          <p:nvPr/>
        </p:nvSpPr>
        <p:spPr>
          <a:xfrm>
            <a:off x="1764262" y="2592389"/>
            <a:ext cx="798692" cy="338554"/>
          </a:xfrm>
          <a:prstGeom prst="rect">
            <a:avLst/>
          </a:prstGeom>
          <a:noFill/>
        </p:spPr>
        <p:txBody>
          <a:bodyPr wrap="square" rtlCol="0">
            <a:spAutoFit/>
          </a:bodyPr>
          <a:lstStyle/>
          <a:p>
            <a:r>
              <a:rPr lang="en-US" sz="1600" dirty="0"/>
              <a:t>Idler</a:t>
            </a:r>
          </a:p>
        </p:txBody>
      </p:sp>
      <p:sp>
        <p:nvSpPr>
          <p:cNvPr id="10" name="TextBox 9">
            <a:extLst>
              <a:ext uri="{FF2B5EF4-FFF2-40B4-BE49-F238E27FC236}">
                <a16:creationId xmlns:a16="http://schemas.microsoft.com/office/drawing/2014/main" id="{A781032D-44BE-B9FA-88A4-9E4005042D94}"/>
              </a:ext>
            </a:extLst>
          </p:cNvPr>
          <p:cNvSpPr txBox="1"/>
          <p:nvPr/>
        </p:nvSpPr>
        <p:spPr>
          <a:xfrm>
            <a:off x="1750334" y="2172612"/>
            <a:ext cx="826549" cy="338554"/>
          </a:xfrm>
          <a:prstGeom prst="rect">
            <a:avLst/>
          </a:prstGeom>
          <a:noFill/>
        </p:spPr>
        <p:txBody>
          <a:bodyPr wrap="square" rtlCol="0">
            <a:spAutoFit/>
          </a:bodyPr>
          <a:lstStyle/>
          <a:p>
            <a:r>
              <a:rPr lang="en-US" sz="1600" dirty="0">
                <a:solidFill>
                  <a:srgbClr val="00B050"/>
                </a:solidFill>
              </a:rPr>
              <a:t>Signal</a:t>
            </a:r>
          </a:p>
        </p:txBody>
      </p:sp>
      <p:sp>
        <p:nvSpPr>
          <p:cNvPr id="11" name="TextBox 10">
            <a:extLst>
              <a:ext uri="{FF2B5EF4-FFF2-40B4-BE49-F238E27FC236}">
                <a16:creationId xmlns:a16="http://schemas.microsoft.com/office/drawing/2014/main" id="{04FF9D9F-F6AF-8B81-0DA2-69A24826CC29}"/>
              </a:ext>
            </a:extLst>
          </p:cNvPr>
          <p:cNvSpPr txBox="1"/>
          <p:nvPr/>
        </p:nvSpPr>
        <p:spPr>
          <a:xfrm>
            <a:off x="637591" y="2307529"/>
            <a:ext cx="798484" cy="338554"/>
          </a:xfrm>
          <a:prstGeom prst="rect">
            <a:avLst/>
          </a:prstGeom>
          <a:solidFill>
            <a:schemeClr val="bg1"/>
          </a:solidFill>
        </p:spPr>
        <p:txBody>
          <a:bodyPr wrap="square" rtlCol="0">
            <a:spAutoFit/>
          </a:bodyPr>
          <a:lstStyle/>
          <a:p>
            <a:r>
              <a:rPr lang="en-US" sz="1600" dirty="0">
                <a:solidFill>
                  <a:srgbClr val="C00000"/>
                </a:solidFill>
              </a:rPr>
              <a:t>Pump</a:t>
            </a:r>
            <a:endParaRPr lang="en-US" sz="2400" dirty="0">
              <a:solidFill>
                <a:srgbClr val="C00000"/>
              </a:solidFill>
            </a:endParaRPr>
          </a:p>
        </p:txBody>
      </p:sp>
      <p:sp>
        <p:nvSpPr>
          <p:cNvPr id="43" name="TextBox 42">
            <a:extLst>
              <a:ext uri="{FF2B5EF4-FFF2-40B4-BE49-F238E27FC236}">
                <a16:creationId xmlns:a16="http://schemas.microsoft.com/office/drawing/2014/main" id="{F08D0845-94F5-A70E-8438-2CD5E16B063A}"/>
              </a:ext>
            </a:extLst>
          </p:cNvPr>
          <p:cNvSpPr txBox="1"/>
          <p:nvPr/>
        </p:nvSpPr>
        <p:spPr>
          <a:xfrm>
            <a:off x="6154948" y="1847569"/>
            <a:ext cx="2947584" cy="2234458"/>
          </a:xfrm>
          <a:prstGeom prst="rect">
            <a:avLst/>
          </a:prstGeom>
          <a:noFill/>
        </p:spPr>
        <p:txBody>
          <a:bodyPr wrap="square" rtlCol="0">
            <a:spAutoFit/>
          </a:bodyPr>
          <a:lstStyle/>
          <a:p>
            <a:pPr marL="342900" indent="-342900" eaLnBrk="0" hangingPunct="0">
              <a:spcBef>
                <a:spcPct val="20000"/>
              </a:spcBef>
              <a:buFont typeface="Wingdings" panose="05000000000000000000" pitchFamily="2" charset="2"/>
              <a:buChar char="v"/>
            </a:pPr>
            <a:r>
              <a:rPr lang="en-US" sz="1200" b="0" dirty="0">
                <a:solidFill>
                  <a:srgbClr val="19375B"/>
                </a:solidFill>
                <a:latin typeface="+mn-lt"/>
                <a:ea typeface="ＭＳ Ｐゴシック" charset="0"/>
              </a:rPr>
              <a:t>FS, fiber stretcher.</a:t>
            </a:r>
          </a:p>
          <a:p>
            <a:pPr marL="342900" indent="-342900" eaLnBrk="0" hangingPunct="0">
              <a:spcBef>
                <a:spcPct val="20000"/>
              </a:spcBef>
              <a:buFont typeface="Wingdings" panose="05000000000000000000" pitchFamily="2" charset="2"/>
              <a:buChar char="v"/>
            </a:pPr>
            <a:r>
              <a:rPr lang="en-US" sz="1200" b="0" dirty="0">
                <a:solidFill>
                  <a:srgbClr val="19375B"/>
                </a:solidFill>
                <a:latin typeface="+mn-lt"/>
                <a:ea typeface="ＭＳ Ｐゴシック" charset="0"/>
              </a:rPr>
              <a:t>LO, local oscillator.</a:t>
            </a:r>
          </a:p>
          <a:p>
            <a:pPr marL="342900" indent="-342900" eaLnBrk="0" hangingPunct="0">
              <a:spcBef>
                <a:spcPct val="20000"/>
              </a:spcBef>
              <a:buFont typeface="Wingdings" panose="05000000000000000000" pitchFamily="2" charset="2"/>
              <a:buChar char="v"/>
            </a:pPr>
            <a:r>
              <a:rPr lang="en-US" sz="1200" b="0" dirty="0">
                <a:solidFill>
                  <a:srgbClr val="19375B"/>
                </a:solidFill>
                <a:latin typeface="+mn-lt"/>
                <a:ea typeface="ＭＳ Ｐゴシック" charset="0"/>
              </a:rPr>
              <a:t>BPF, band pass filter.</a:t>
            </a:r>
          </a:p>
          <a:p>
            <a:pPr marL="342900" indent="-342900" eaLnBrk="0" hangingPunct="0">
              <a:spcBef>
                <a:spcPct val="20000"/>
              </a:spcBef>
              <a:buFont typeface="Wingdings" panose="05000000000000000000" pitchFamily="2" charset="2"/>
              <a:buChar char="v"/>
            </a:pPr>
            <a:r>
              <a:rPr lang="en-US" sz="1200" b="0" dirty="0">
                <a:solidFill>
                  <a:srgbClr val="19375B"/>
                </a:solidFill>
                <a:latin typeface="+mn-lt"/>
                <a:ea typeface="ＭＳ Ｐゴシック" charset="0"/>
              </a:rPr>
              <a:t>PSA, phase-sensitive amplifier.</a:t>
            </a:r>
          </a:p>
          <a:p>
            <a:pPr marL="342900" indent="-342900" eaLnBrk="0" hangingPunct="0">
              <a:spcBef>
                <a:spcPct val="20000"/>
              </a:spcBef>
              <a:buFont typeface="Wingdings" panose="05000000000000000000" pitchFamily="2" charset="2"/>
              <a:buChar char="v"/>
            </a:pPr>
            <a:r>
              <a:rPr lang="en-US" sz="1200" b="0" dirty="0">
                <a:solidFill>
                  <a:srgbClr val="19375B"/>
                </a:solidFill>
                <a:latin typeface="+mn-lt"/>
                <a:ea typeface="ＭＳ Ｐゴシック" charset="0"/>
              </a:rPr>
              <a:t>BHD, balanced homodyne detector.</a:t>
            </a:r>
          </a:p>
          <a:p>
            <a:pPr marL="342900" indent="-342900" eaLnBrk="0" hangingPunct="0">
              <a:spcBef>
                <a:spcPct val="20000"/>
              </a:spcBef>
              <a:buFont typeface="Wingdings" panose="05000000000000000000" pitchFamily="2" charset="2"/>
              <a:buChar char="v"/>
            </a:pPr>
            <a:r>
              <a:rPr lang="en-US" sz="1200" b="0" dirty="0">
                <a:solidFill>
                  <a:srgbClr val="19375B"/>
                </a:solidFill>
                <a:latin typeface="+mn-lt"/>
                <a:ea typeface="ＭＳ Ｐゴシック" charset="0"/>
              </a:rPr>
              <a:t>ADC, analog-to-digital converter.</a:t>
            </a:r>
          </a:p>
          <a:p>
            <a:pPr marL="342900" indent="-342900" eaLnBrk="0" hangingPunct="0">
              <a:spcBef>
                <a:spcPct val="20000"/>
              </a:spcBef>
              <a:buFont typeface="Wingdings" panose="05000000000000000000" pitchFamily="2" charset="2"/>
              <a:buChar char="v"/>
            </a:pPr>
            <a:r>
              <a:rPr lang="en-US" sz="1200" b="0" dirty="0">
                <a:solidFill>
                  <a:srgbClr val="19375B"/>
                </a:solidFill>
                <a:latin typeface="+mn-lt"/>
                <a:ea typeface="ＭＳ Ｐゴシック" charset="0"/>
              </a:rPr>
              <a:t>DAC, digital-to-analog converter. </a:t>
            </a:r>
          </a:p>
          <a:p>
            <a:pPr marL="342900" indent="-342900" eaLnBrk="0" hangingPunct="0">
              <a:spcBef>
                <a:spcPct val="20000"/>
              </a:spcBef>
              <a:buFont typeface="Wingdings" panose="05000000000000000000" pitchFamily="2" charset="2"/>
              <a:buChar char="v"/>
            </a:pPr>
            <a:r>
              <a:rPr lang="en-US" sz="1200" b="0" dirty="0">
                <a:solidFill>
                  <a:srgbClr val="19375B"/>
                </a:solidFill>
                <a:latin typeface="+mn-lt"/>
                <a:ea typeface="ＭＳ Ｐゴシック" charset="0"/>
              </a:rPr>
              <a:t>PMF, polarization-maintaining fiber.</a:t>
            </a:r>
          </a:p>
          <a:p>
            <a:pPr marL="342900" indent="-342900" eaLnBrk="0" hangingPunct="0">
              <a:spcBef>
                <a:spcPct val="20000"/>
              </a:spcBef>
              <a:buFont typeface="Wingdings" panose="05000000000000000000" pitchFamily="2" charset="2"/>
              <a:buChar char="v"/>
            </a:pPr>
            <a:r>
              <a:rPr lang="it-IT" sz="1200" b="0" dirty="0">
                <a:solidFill>
                  <a:srgbClr val="19375B"/>
                </a:solidFill>
                <a:latin typeface="+mn-lt"/>
                <a:ea typeface="ＭＳ Ｐゴシック" charset="0"/>
              </a:rPr>
              <a:t>DOPO, degenerate optical parametric oscillator</a:t>
            </a:r>
            <a:endParaRPr lang="en-US" sz="1200" b="0" dirty="0">
              <a:solidFill>
                <a:srgbClr val="19375B"/>
              </a:solidFill>
              <a:latin typeface="+mn-lt"/>
              <a:ea typeface="ＭＳ Ｐゴシック" charset="0"/>
            </a:endParaRPr>
          </a:p>
        </p:txBody>
      </p:sp>
      <p:sp>
        <p:nvSpPr>
          <p:cNvPr id="44" name="TextBox 43">
            <a:extLst>
              <a:ext uri="{FF2B5EF4-FFF2-40B4-BE49-F238E27FC236}">
                <a16:creationId xmlns:a16="http://schemas.microsoft.com/office/drawing/2014/main" id="{D26E1E6C-8547-DF0F-9959-D3E183D892CC}"/>
              </a:ext>
            </a:extLst>
          </p:cNvPr>
          <p:cNvSpPr txBox="1"/>
          <p:nvPr/>
        </p:nvSpPr>
        <p:spPr>
          <a:xfrm>
            <a:off x="1423411" y="6147029"/>
            <a:ext cx="6287208" cy="246221"/>
          </a:xfrm>
          <a:prstGeom prst="rect">
            <a:avLst/>
          </a:prstGeom>
          <a:noFill/>
        </p:spPr>
        <p:txBody>
          <a:bodyPr wrap="square" rtlCol="0">
            <a:spAutoFit/>
          </a:bodyPr>
          <a:lstStyle/>
          <a:p>
            <a:r>
              <a:rPr lang="en-US" sz="1000" b="0" dirty="0">
                <a:solidFill>
                  <a:srgbClr val="19375B"/>
                </a:solidFill>
              </a:rPr>
              <a:t>[1] Honjo, </a:t>
            </a:r>
            <a:r>
              <a:rPr lang="en-US" sz="1000" b="0" dirty="0" err="1">
                <a:solidFill>
                  <a:srgbClr val="19375B"/>
                </a:solidFill>
              </a:rPr>
              <a:t>Toshimori</a:t>
            </a:r>
            <a:r>
              <a:rPr lang="en-US" sz="1000" b="0" dirty="0">
                <a:solidFill>
                  <a:srgbClr val="19375B"/>
                </a:solidFill>
              </a:rPr>
              <a:t>, et al. "100,000-spin coherent </a:t>
            </a:r>
            <a:r>
              <a:rPr lang="en-US" sz="1000" b="0" dirty="0" err="1">
                <a:solidFill>
                  <a:srgbClr val="19375B"/>
                </a:solidFill>
              </a:rPr>
              <a:t>Ising</a:t>
            </a:r>
            <a:r>
              <a:rPr lang="en-US" sz="1000" b="0" dirty="0">
                <a:solidFill>
                  <a:srgbClr val="19375B"/>
                </a:solidFill>
              </a:rPr>
              <a:t> machine." Science advances 7.40 (2021): eabh0952.</a:t>
            </a:r>
          </a:p>
        </p:txBody>
      </p:sp>
      <p:cxnSp>
        <p:nvCxnSpPr>
          <p:cNvPr id="13" name="Straight Arrow Connector 12">
            <a:extLst>
              <a:ext uri="{FF2B5EF4-FFF2-40B4-BE49-F238E27FC236}">
                <a16:creationId xmlns:a16="http://schemas.microsoft.com/office/drawing/2014/main" id="{18634F54-7B4F-5830-3A57-8753ED65D47F}"/>
              </a:ext>
            </a:extLst>
          </p:cNvPr>
          <p:cNvCxnSpPr>
            <a:cxnSpLocks/>
          </p:cNvCxnSpPr>
          <p:nvPr/>
        </p:nvCxnSpPr>
        <p:spPr bwMode="auto">
          <a:xfrm flipV="1">
            <a:off x="1423411" y="1931868"/>
            <a:ext cx="0" cy="1112755"/>
          </a:xfrm>
          <a:prstGeom prst="straightConnector1">
            <a:avLst/>
          </a:prstGeom>
          <a:noFill/>
          <a:ln w="38100" cap="flat" cmpd="sng" algn="ctr">
            <a:solidFill>
              <a:srgbClr val="E0260C"/>
            </a:solidFill>
            <a:prstDash val="solid"/>
            <a:round/>
            <a:headEnd type="none" w="med" len="med"/>
            <a:tailEnd type="triangle"/>
          </a:ln>
          <a:effectLst/>
        </p:spPr>
      </p:cxnSp>
    </p:spTree>
    <p:extLst>
      <p:ext uri="{BB962C8B-B14F-4D97-AF65-F5344CB8AC3E}">
        <p14:creationId xmlns:p14="http://schemas.microsoft.com/office/powerpoint/2010/main" val="1920961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B246B-CD28-870C-AB65-24C4BFF74B0C}"/>
              </a:ext>
            </a:extLst>
          </p:cNvPr>
          <p:cNvSpPr>
            <a:spLocks noGrp="1"/>
          </p:cNvSpPr>
          <p:nvPr>
            <p:ph type="title"/>
          </p:nvPr>
        </p:nvSpPr>
        <p:spPr>
          <a:xfrm>
            <a:off x="250825" y="149225"/>
            <a:ext cx="6748689" cy="647700"/>
          </a:xfrm>
        </p:spPr>
        <p:txBody>
          <a:bodyPr/>
          <a:lstStyle/>
          <a:p>
            <a:r>
              <a:rPr lang="de-DE" sz="2800" dirty="0"/>
              <a:t>Hewlett Packard </a:t>
            </a:r>
            <a:br>
              <a:rPr lang="de-DE" sz="2800" dirty="0"/>
            </a:br>
            <a:r>
              <a:rPr lang="de-DE" sz="2800" dirty="0"/>
              <a:t>I</a:t>
            </a:r>
            <a:r>
              <a:rPr lang="en-US" altLang="zh-CN" sz="2800" dirty="0" err="1"/>
              <a:t>ntegrated</a:t>
            </a:r>
            <a:r>
              <a:rPr lang="en-US" altLang="zh-CN" sz="2800" dirty="0"/>
              <a:t> </a:t>
            </a:r>
            <a:r>
              <a:rPr lang="de-DE" sz="2800" dirty="0"/>
              <a:t>Ising Machine (HP IIM)</a:t>
            </a:r>
          </a:p>
        </p:txBody>
      </p:sp>
      <p:sp>
        <p:nvSpPr>
          <p:cNvPr id="4" name="Date Placeholder 3">
            <a:extLst>
              <a:ext uri="{FF2B5EF4-FFF2-40B4-BE49-F238E27FC236}">
                <a16:creationId xmlns:a16="http://schemas.microsoft.com/office/drawing/2014/main" id="{EFA97004-1A8D-0722-6182-B90B319682C9}"/>
              </a:ext>
            </a:extLst>
          </p:cNvPr>
          <p:cNvSpPr>
            <a:spLocks noGrp="1"/>
          </p:cNvSpPr>
          <p:nvPr>
            <p:ph type="dt" sz="half" idx="10"/>
          </p:nvPr>
        </p:nvSpPr>
        <p:spPr/>
        <p:txBody>
          <a:bodyPr/>
          <a:lstStyle/>
          <a:p>
            <a:fld id="{23E2BD91-2AE8-487A-BD5C-78BC9B3F7C4B}" type="datetime1">
              <a:rPr lang="en-US" smtClean="0"/>
              <a:t>2/14/2025</a:t>
            </a:fld>
            <a:endParaRPr lang="en-US" dirty="0"/>
          </a:p>
        </p:txBody>
      </p:sp>
      <p:sp>
        <p:nvSpPr>
          <p:cNvPr id="5" name="Footer Placeholder 4">
            <a:extLst>
              <a:ext uri="{FF2B5EF4-FFF2-40B4-BE49-F238E27FC236}">
                <a16:creationId xmlns:a16="http://schemas.microsoft.com/office/drawing/2014/main" id="{F07575C0-68CA-D8E7-C3E2-B5C0CC952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31539-0145-7D9C-5524-9E60354C8214}"/>
              </a:ext>
            </a:extLst>
          </p:cNvPr>
          <p:cNvSpPr>
            <a:spLocks noGrp="1"/>
          </p:cNvSpPr>
          <p:nvPr>
            <p:ph type="sldNum" sz="quarter" idx="12"/>
          </p:nvPr>
        </p:nvSpPr>
        <p:spPr/>
        <p:txBody>
          <a:bodyPr/>
          <a:lstStyle/>
          <a:p>
            <a:fld id="{2697313F-D866-4554-955F-25FA0D5B9080}" type="slidenum">
              <a:rPr lang="en-US" smtClean="0"/>
              <a:t>4</a:t>
            </a:fld>
            <a:endParaRPr lang="en-US"/>
          </a:p>
        </p:txBody>
      </p:sp>
      <p:sp>
        <p:nvSpPr>
          <p:cNvPr id="8" name="TextBox 7">
            <a:extLst>
              <a:ext uri="{FF2B5EF4-FFF2-40B4-BE49-F238E27FC236}">
                <a16:creationId xmlns:a16="http://schemas.microsoft.com/office/drawing/2014/main" id="{5F7C5E40-2CB7-BCE3-8388-A20FC41286C7}"/>
              </a:ext>
            </a:extLst>
          </p:cNvPr>
          <p:cNvSpPr txBox="1"/>
          <p:nvPr/>
        </p:nvSpPr>
        <p:spPr>
          <a:xfrm>
            <a:off x="981725" y="5908615"/>
            <a:ext cx="7180549" cy="400110"/>
          </a:xfrm>
          <a:prstGeom prst="rect">
            <a:avLst/>
          </a:prstGeom>
          <a:noFill/>
        </p:spPr>
        <p:txBody>
          <a:bodyPr wrap="square" rtlCol="0">
            <a:spAutoFit/>
          </a:bodyPr>
          <a:lstStyle/>
          <a:p>
            <a:pPr algn="just"/>
            <a:r>
              <a:rPr lang="en-US" sz="1000" b="0" dirty="0">
                <a:solidFill>
                  <a:srgbClr val="19375B"/>
                </a:solidFill>
              </a:rPr>
              <a:t>[2] Tezak, Nikolas, et al. "Integrated coherent </a:t>
            </a:r>
            <a:r>
              <a:rPr lang="en-US" sz="1000" b="0" dirty="0" err="1">
                <a:solidFill>
                  <a:srgbClr val="19375B"/>
                </a:solidFill>
              </a:rPr>
              <a:t>Ising</a:t>
            </a:r>
            <a:r>
              <a:rPr lang="en-US" sz="1000" b="0" dirty="0">
                <a:solidFill>
                  <a:srgbClr val="19375B"/>
                </a:solidFill>
              </a:rPr>
              <a:t> machines based on self-phase modulation in microring resonators." IEEE Journal of Selected Topics in Quantum Electronics 26.1 (2019): 1-15.</a:t>
            </a:r>
          </a:p>
        </p:txBody>
      </p:sp>
      <p:pic>
        <p:nvPicPr>
          <p:cNvPr id="17" name="Picture 16">
            <a:extLst>
              <a:ext uri="{FF2B5EF4-FFF2-40B4-BE49-F238E27FC236}">
                <a16:creationId xmlns:a16="http://schemas.microsoft.com/office/drawing/2014/main" id="{3C97A165-426D-F921-A3EE-6E1056876D80}"/>
              </a:ext>
            </a:extLst>
          </p:cNvPr>
          <p:cNvPicPr>
            <a:picLocks noChangeAspect="1"/>
          </p:cNvPicPr>
          <p:nvPr/>
        </p:nvPicPr>
        <p:blipFill>
          <a:blip r:embed="rId2"/>
          <a:stretch>
            <a:fillRect/>
          </a:stretch>
        </p:blipFill>
        <p:spPr>
          <a:xfrm>
            <a:off x="1743868" y="2301866"/>
            <a:ext cx="5028073" cy="3311034"/>
          </a:xfrm>
          <a:prstGeom prst="rect">
            <a:avLst/>
          </a:prstGeom>
        </p:spPr>
      </p:pic>
      <p:sp>
        <p:nvSpPr>
          <p:cNvPr id="18" name="TextBox 17">
            <a:extLst>
              <a:ext uri="{FF2B5EF4-FFF2-40B4-BE49-F238E27FC236}">
                <a16:creationId xmlns:a16="http://schemas.microsoft.com/office/drawing/2014/main" id="{79B46B93-B9C6-A544-EB0C-81BCF81F018A}"/>
              </a:ext>
            </a:extLst>
          </p:cNvPr>
          <p:cNvSpPr txBox="1"/>
          <p:nvPr/>
        </p:nvSpPr>
        <p:spPr>
          <a:xfrm>
            <a:off x="-564898" y="3788163"/>
            <a:ext cx="2438114" cy="646331"/>
          </a:xfrm>
          <a:prstGeom prst="rect">
            <a:avLst/>
          </a:prstGeom>
          <a:noFill/>
        </p:spPr>
        <p:txBody>
          <a:bodyPr wrap="square">
            <a:spAutoFit/>
          </a:bodyPr>
          <a:lstStyle/>
          <a:p>
            <a:pPr lvl="2" indent="0">
              <a:buNone/>
            </a:pPr>
            <a:r>
              <a:rPr lang="en-US" sz="1200" b="1" dirty="0">
                <a:solidFill>
                  <a:srgbClr val="19375B"/>
                </a:solidFill>
              </a:rPr>
              <a:t>A layer of nodes with nonlinear transfer function</a:t>
            </a:r>
            <a:r>
              <a:rPr lang="en-US" sz="1200" dirty="0">
                <a:solidFill>
                  <a:srgbClr val="19375B"/>
                </a:solidFill>
              </a:rPr>
              <a:t>.</a:t>
            </a:r>
          </a:p>
        </p:txBody>
      </p:sp>
      <p:cxnSp>
        <p:nvCxnSpPr>
          <p:cNvPr id="19" name="Straight Arrow Connector 18">
            <a:extLst>
              <a:ext uri="{FF2B5EF4-FFF2-40B4-BE49-F238E27FC236}">
                <a16:creationId xmlns:a16="http://schemas.microsoft.com/office/drawing/2014/main" id="{E9B786D5-100E-E561-FCC2-D00DB0D6F876}"/>
              </a:ext>
            </a:extLst>
          </p:cNvPr>
          <p:cNvCxnSpPr>
            <a:cxnSpLocks/>
            <a:endCxn id="20" idx="1"/>
          </p:cNvCxnSpPr>
          <p:nvPr/>
        </p:nvCxnSpPr>
        <p:spPr>
          <a:xfrm flipV="1">
            <a:off x="5313133" y="4434495"/>
            <a:ext cx="1456654" cy="501866"/>
          </a:xfrm>
          <a:prstGeom prst="straightConnector1">
            <a:avLst/>
          </a:prstGeom>
          <a:ln>
            <a:solidFill>
              <a:srgbClr val="19375B"/>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D531CFB-9F32-D953-5C4B-1CA41C8A7B88}"/>
              </a:ext>
            </a:extLst>
          </p:cNvPr>
          <p:cNvSpPr txBox="1"/>
          <p:nvPr/>
        </p:nvSpPr>
        <p:spPr>
          <a:xfrm>
            <a:off x="6769787" y="4018996"/>
            <a:ext cx="2288574" cy="830997"/>
          </a:xfrm>
          <a:prstGeom prst="rect">
            <a:avLst/>
          </a:prstGeom>
          <a:noFill/>
        </p:spPr>
        <p:txBody>
          <a:bodyPr wrap="square">
            <a:spAutoFit/>
          </a:bodyPr>
          <a:lstStyle/>
          <a:p>
            <a:r>
              <a:rPr lang="en-US" sz="1200" dirty="0">
                <a:solidFill>
                  <a:srgbClr val="19375B"/>
                </a:solidFill>
              </a:rPr>
              <a:t>A multipath interferometer based on an MZI lattice that applies analog weights to the node outputs.</a:t>
            </a:r>
          </a:p>
        </p:txBody>
      </p:sp>
      <p:cxnSp>
        <p:nvCxnSpPr>
          <p:cNvPr id="21" name="Straight Arrow Connector 20">
            <a:extLst>
              <a:ext uri="{FF2B5EF4-FFF2-40B4-BE49-F238E27FC236}">
                <a16:creationId xmlns:a16="http://schemas.microsoft.com/office/drawing/2014/main" id="{E88B8951-657D-4F8C-C1A5-EFF30C78F9D0}"/>
              </a:ext>
            </a:extLst>
          </p:cNvPr>
          <p:cNvCxnSpPr>
            <a:cxnSpLocks/>
          </p:cNvCxnSpPr>
          <p:nvPr/>
        </p:nvCxnSpPr>
        <p:spPr>
          <a:xfrm flipH="1" flipV="1">
            <a:off x="1382486" y="4434494"/>
            <a:ext cx="2106672" cy="437672"/>
          </a:xfrm>
          <a:prstGeom prst="straightConnector1">
            <a:avLst/>
          </a:prstGeom>
          <a:ln>
            <a:solidFill>
              <a:srgbClr val="19375B"/>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A75AB6B-146C-E245-489B-1F03B598EABE}"/>
              </a:ext>
            </a:extLst>
          </p:cNvPr>
          <p:cNvSpPr txBox="1"/>
          <p:nvPr/>
        </p:nvSpPr>
        <p:spPr>
          <a:xfrm>
            <a:off x="6769787" y="1985695"/>
            <a:ext cx="2161804" cy="830997"/>
          </a:xfrm>
          <a:prstGeom prst="rect">
            <a:avLst/>
          </a:prstGeom>
          <a:noFill/>
        </p:spPr>
        <p:txBody>
          <a:bodyPr wrap="square">
            <a:spAutoFit/>
          </a:bodyPr>
          <a:lstStyle/>
          <a:p>
            <a:r>
              <a:rPr lang="en-US" sz="1200" dirty="0">
                <a:solidFill>
                  <a:srgbClr val="19375B"/>
                </a:solidFill>
              </a:rPr>
              <a:t>Feedback paths connecting the outputs of the interferometer to the inputs of the nodes</a:t>
            </a:r>
          </a:p>
        </p:txBody>
      </p:sp>
      <p:cxnSp>
        <p:nvCxnSpPr>
          <p:cNvPr id="23" name="Straight Arrow Connector 22">
            <a:extLst>
              <a:ext uri="{FF2B5EF4-FFF2-40B4-BE49-F238E27FC236}">
                <a16:creationId xmlns:a16="http://schemas.microsoft.com/office/drawing/2014/main" id="{E75FC563-8852-0E35-D12E-4177C2343390}"/>
              </a:ext>
            </a:extLst>
          </p:cNvPr>
          <p:cNvCxnSpPr>
            <a:cxnSpLocks/>
            <a:endCxn id="22" idx="1"/>
          </p:cNvCxnSpPr>
          <p:nvPr/>
        </p:nvCxnSpPr>
        <p:spPr>
          <a:xfrm flipV="1">
            <a:off x="5313133" y="2401194"/>
            <a:ext cx="1456654" cy="317842"/>
          </a:xfrm>
          <a:prstGeom prst="straightConnector1">
            <a:avLst/>
          </a:prstGeom>
          <a:ln>
            <a:solidFill>
              <a:srgbClr val="19375B"/>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A35AAC7-A5BD-EBAD-3F43-E3443930353F}"/>
              </a:ext>
            </a:extLst>
          </p:cNvPr>
          <p:cNvSpPr txBox="1"/>
          <p:nvPr/>
        </p:nvSpPr>
        <p:spPr>
          <a:xfrm>
            <a:off x="250824" y="1398674"/>
            <a:ext cx="8512176" cy="904863"/>
          </a:xfrm>
          <a:prstGeom prst="rect">
            <a:avLst/>
          </a:prstGeom>
          <a:noFill/>
        </p:spPr>
        <p:txBody>
          <a:bodyPr wrap="square">
            <a:spAutoFit/>
          </a:bodyPr>
          <a:lstStyle/>
          <a:p>
            <a:pPr marL="342900" indent="-342900" eaLnBrk="0" hangingPunct="0">
              <a:spcBef>
                <a:spcPct val="20000"/>
              </a:spcBef>
              <a:buFont typeface="Wingdings" panose="05000000000000000000" pitchFamily="2" charset="2"/>
              <a:buChar char="§"/>
            </a:pPr>
            <a:r>
              <a:rPr lang="en-US" sz="2400" b="0" dirty="0">
                <a:solidFill>
                  <a:srgbClr val="0B2A51"/>
                </a:solidFill>
                <a:latin typeface="+mn-lt"/>
                <a:ea typeface="ＭＳ Ｐゴシック" charset="0"/>
              </a:rPr>
              <a:t>Chip-based All-optical </a:t>
            </a:r>
            <a:r>
              <a:rPr lang="en-US" sz="2400" b="0" dirty="0" err="1">
                <a:solidFill>
                  <a:srgbClr val="0B2A51"/>
                </a:solidFill>
                <a:latin typeface="+mn-lt"/>
                <a:ea typeface="ＭＳ Ｐゴシック" charset="0"/>
              </a:rPr>
              <a:t>Ising</a:t>
            </a:r>
            <a:r>
              <a:rPr lang="en-US" sz="2400" b="0" dirty="0">
                <a:solidFill>
                  <a:srgbClr val="0B2A51"/>
                </a:solidFill>
                <a:latin typeface="+mn-lt"/>
                <a:ea typeface="ＭＳ Ｐゴシック" charset="0"/>
              </a:rPr>
              <a:t> Machine </a:t>
            </a:r>
            <a:r>
              <a:rPr lang="de-DE" sz="2400" b="0" dirty="0">
                <a:solidFill>
                  <a:srgbClr val="0B2A51"/>
                </a:solidFill>
                <a:latin typeface="+mn-lt"/>
                <a:ea typeface="ＭＳ Ｐゴシック" charset="0"/>
              </a:rPr>
              <a:t>[2]</a:t>
            </a:r>
          </a:p>
          <a:p>
            <a:pPr marL="800100" lvl="1" indent="-342900" eaLnBrk="0" hangingPunct="0">
              <a:spcBef>
                <a:spcPct val="20000"/>
              </a:spcBef>
              <a:buFont typeface="Wingdings" panose="05000000000000000000" pitchFamily="2" charset="2"/>
              <a:buChar char="§"/>
            </a:pPr>
            <a:r>
              <a:rPr lang="en-US" altLang="zh-CN" sz="2400" b="0" dirty="0">
                <a:solidFill>
                  <a:srgbClr val="0B2A51"/>
                </a:solidFill>
                <a:latin typeface="+mn-lt"/>
                <a:ea typeface="ＭＳ Ｐゴシック" charset="0"/>
              </a:rPr>
              <a:t>Spatial</a:t>
            </a:r>
            <a:r>
              <a:rPr lang="de-DE" altLang="zh-CN" sz="2400" b="0" dirty="0">
                <a:solidFill>
                  <a:srgbClr val="0B2A51"/>
                </a:solidFill>
                <a:latin typeface="+mn-lt"/>
                <a:ea typeface="ＭＳ Ｐゴシック" charset="0"/>
              </a:rPr>
              <a:t>-multiplexed </a:t>
            </a:r>
            <a:r>
              <a:rPr lang="en-US" sz="2400" b="0" dirty="0">
                <a:solidFill>
                  <a:srgbClr val="0B2A51"/>
                </a:solidFill>
                <a:latin typeface="+mn-lt"/>
                <a:ea typeface="ＭＳ Ｐゴシック" charset="0"/>
              </a:rPr>
              <a:t>without DOPO </a:t>
            </a:r>
            <a:endParaRPr lang="de-DE" sz="2400" b="0" dirty="0">
              <a:solidFill>
                <a:srgbClr val="0B2A51"/>
              </a:solidFill>
              <a:latin typeface="+mn-lt"/>
              <a:ea typeface="ＭＳ Ｐゴシック" charset="0"/>
            </a:endParaRPr>
          </a:p>
        </p:txBody>
      </p:sp>
    </p:spTree>
    <p:extLst>
      <p:ext uri="{BB962C8B-B14F-4D97-AF65-F5344CB8AC3E}">
        <p14:creationId xmlns:p14="http://schemas.microsoft.com/office/powerpoint/2010/main" val="425517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00D853-819A-EE65-3618-026FFA32C66B}"/>
              </a:ext>
            </a:extLst>
          </p:cNvPr>
          <p:cNvPicPr>
            <a:picLocks noChangeAspect="1"/>
          </p:cNvPicPr>
          <p:nvPr/>
        </p:nvPicPr>
        <p:blipFill>
          <a:blip r:embed="rId2"/>
          <a:stretch>
            <a:fillRect/>
          </a:stretch>
        </p:blipFill>
        <p:spPr>
          <a:xfrm>
            <a:off x="446817" y="1891476"/>
            <a:ext cx="4059427" cy="2372596"/>
          </a:xfrm>
          <a:prstGeom prst="rect">
            <a:avLst/>
          </a:prstGeom>
        </p:spPr>
      </p:pic>
      <p:sp>
        <p:nvSpPr>
          <p:cNvPr id="2" name="Content Placeholder 1">
            <a:extLst>
              <a:ext uri="{FF2B5EF4-FFF2-40B4-BE49-F238E27FC236}">
                <a16:creationId xmlns:a16="http://schemas.microsoft.com/office/drawing/2014/main" id="{B173C12A-369F-7A62-1694-313216C0C89E}"/>
              </a:ext>
            </a:extLst>
          </p:cNvPr>
          <p:cNvSpPr>
            <a:spLocks noGrp="1"/>
          </p:cNvSpPr>
          <p:nvPr>
            <p:ph idx="1"/>
          </p:nvPr>
        </p:nvSpPr>
        <p:spPr/>
        <p:txBody>
          <a:bodyPr/>
          <a:lstStyle/>
          <a:p>
            <a:r>
              <a:rPr lang="en-US" dirty="0"/>
              <a:t>Photonic integrated circuit (PIC) with two coupled identical MRRs </a:t>
            </a:r>
          </a:p>
          <a:p>
            <a:pPr marL="0" indent="0">
              <a:buNone/>
            </a:pPr>
            <a:endParaRPr lang="de-DE" dirty="0"/>
          </a:p>
        </p:txBody>
      </p:sp>
      <p:sp>
        <p:nvSpPr>
          <p:cNvPr id="3" name="Title 2">
            <a:extLst>
              <a:ext uri="{FF2B5EF4-FFF2-40B4-BE49-F238E27FC236}">
                <a16:creationId xmlns:a16="http://schemas.microsoft.com/office/drawing/2014/main" id="{B95DF663-C632-1086-7590-51B0FB72FDE8}"/>
              </a:ext>
            </a:extLst>
          </p:cNvPr>
          <p:cNvSpPr>
            <a:spLocks noGrp="1"/>
          </p:cNvSpPr>
          <p:nvPr>
            <p:ph type="title"/>
          </p:nvPr>
        </p:nvSpPr>
        <p:spPr>
          <a:xfrm>
            <a:off x="250824" y="149225"/>
            <a:ext cx="7750175" cy="647700"/>
          </a:xfrm>
        </p:spPr>
        <p:txBody>
          <a:bodyPr/>
          <a:lstStyle/>
          <a:p>
            <a:r>
              <a:rPr lang="de-DE" sz="2800" dirty="0"/>
              <a:t>Hewlett Packard </a:t>
            </a:r>
            <a:br>
              <a:rPr lang="de-DE" sz="2800" dirty="0"/>
            </a:br>
            <a:r>
              <a:rPr lang="de-DE" sz="2800" dirty="0"/>
              <a:t>I</a:t>
            </a:r>
            <a:r>
              <a:rPr lang="en-US" altLang="zh-CN" sz="2800" dirty="0" err="1"/>
              <a:t>ntegrated</a:t>
            </a:r>
            <a:r>
              <a:rPr lang="en-US" altLang="zh-CN" sz="2800" dirty="0"/>
              <a:t> </a:t>
            </a:r>
            <a:r>
              <a:rPr lang="de-DE" sz="2800" dirty="0"/>
              <a:t>Ising Machine (HP IIM)</a:t>
            </a:r>
          </a:p>
        </p:txBody>
      </p:sp>
      <p:sp>
        <p:nvSpPr>
          <p:cNvPr id="4" name="Date Placeholder 3">
            <a:extLst>
              <a:ext uri="{FF2B5EF4-FFF2-40B4-BE49-F238E27FC236}">
                <a16:creationId xmlns:a16="http://schemas.microsoft.com/office/drawing/2014/main" id="{2822F22B-1743-CA3D-4F61-5C184606EDCB}"/>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E7641428-4165-A59B-3EB1-533236306D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92C118-C97F-989B-22D8-99ABEF2A242F}"/>
              </a:ext>
            </a:extLst>
          </p:cNvPr>
          <p:cNvSpPr>
            <a:spLocks noGrp="1"/>
          </p:cNvSpPr>
          <p:nvPr>
            <p:ph type="sldNum" sz="quarter" idx="12"/>
          </p:nvPr>
        </p:nvSpPr>
        <p:spPr/>
        <p:txBody>
          <a:bodyPr/>
          <a:lstStyle/>
          <a:p>
            <a:fld id="{2697313F-D866-4554-955F-25FA0D5B9080}" type="slidenum">
              <a:rPr lang="en-US" smtClean="0"/>
              <a:t>5</a:t>
            </a:fld>
            <a:endParaRPr lang="en-US"/>
          </a:p>
        </p:txBody>
      </p:sp>
      <p:sp>
        <p:nvSpPr>
          <p:cNvPr id="12" name="TextBox 11">
            <a:extLst>
              <a:ext uri="{FF2B5EF4-FFF2-40B4-BE49-F238E27FC236}">
                <a16:creationId xmlns:a16="http://schemas.microsoft.com/office/drawing/2014/main" id="{31784B2A-359B-94D4-BF22-C9488AAB6F14}"/>
              </a:ext>
            </a:extLst>
          </p:cNvPr>
          <p:cNvSpPr txBox="1"/>
          <p:nvPr/>
        </p:nvSpPr>
        <p:spPr>
          <a:xfrm>
            <a:off x="3955735" y="3002763"/>
            <a:ext cx="1308461" cy="830997"/>
          </a:xfrm>
          <a:prstGeom prst="rect">
            <a:avLst/>
          </a:prstGeom>
          <a:noFill/>
        </p:spPr>
        <p:txBody>
          <a:bodyPr wrap="square">
            <a:spAutoFit/>
          </a:bodyPr>
          <a:lstStyle/>
          <a:p>
            <a:pPr algn="ctr"/>
            <a:r>
              <a:rPr lang="de-DE" sz="1200" b="0" dirty="0">
                <a:solidFill>
                  <a:srgbClr val="19375B"/>
                </a:solidFill>
              </a:rPr>
              <a:t>spin interaction through </a:t>
            </a:r>
          </a:p>
          <a:p>
            <a:pPr algn="ctr"/>
            <a:r>
              <a:rPr lang="de-DE" sz="1200" b="0" dirty="0">
                <a:solidFill>
                  <a:srgbClr val="19375B"/>
                </a:solidFill>
              </a:rPr>
              <a:t>Feedback coupling </a:t>
            </a:r>
            <a:endParaRPr lang="en-US" sz="1200" b="0" dirty="0">
              <a:solidFill>
                <a:srgbClr val="19375B"/>
              </a:solidFill>
            </a:endParaRPr>
          </a:p>
        </p:txBody>
      </p:sp>
      <p:sp>
        <p:nvSpPr>
          <p:cNvPr id="13" name="Arrow: Bent 12">
            <a:extLst>
              <a:ext uri="{FF2B5EF4-FFF2-40B4-BE49-F238E27FC236}">
                <a16:creationId xmlns:a16="http://schemas.microsoft.com/office/drawing/2014/main" id="{710BF869-B0D3-45FE-EE80-43A028ACEAAF}"/>
              </a:ext>
            </a:extLst>
          </p:cNvPr>
          <p:cNvSpPr/>
          <p:nvPr/>
        </p:nvSpPr>
        <p:spPr>
          <a:xfrm rot="10800000">
            <a:off x="3535390" y="3515801"/>
            <a:ext cx="572755" cy="638072"/>
          </a:xfrm>
          <a:prstGeom prst="bentArrow">
            <a:avLst>
              <a:gd name="adj1" fmla="val 0"/>
              <a:gd name="adj2" fmla="val 25000"/>
              <a:gd name="adj3" fmla="val 25000"/>
              <a:gd name="adj4" fmla="val 43750"/>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pic>
        <p:nvPicPr>
          <p:cNvPr id="14" name="Picture 13">
            <a:extLst>
              <a:ext uri="{FF2B5EF4-FFF2-40B4-BE49-F238E27FC236}">
                <a16:creationId xmlns:a16="http://schemas.microsoft.com/office/drawing/2014/main" id="{D13D7A59-D82E-4111-1A85-3A352961A9CC}"/>
              </a:ext>
            </a:extLst>
          </p:cNvPr>
          <p:cNvPicPr>
            <a:picLocks noChangeAspect="1"/>
          </p:cNvPicPr>
          <p:nvPr/>
        </p:nvPicPr>
        <p:blipFill>
          <a:blip r:embed="rId3"/>
          <a:stretch>
            <a:fillRect/>
          </a:stretch>
        </p:blipFill>
        <p:spPr>
          <a:xfrm>
            <a:off x="668279" y="4378730"/>
            <a:ext cx="2486372" cy="885949"/>
          </a:xfrm>
          <a:prstGeom prst="rect">
            <a:avLst/>
          </a:prstGeom>
        </p:spPr>
      </p:pic>
      <p:pic>
        <p:nvPicPr>
          <p:cNvPr id="15" name="Picture 14">
            <a:extLst>
              <a:ext uri="{FF2B5EF4-FFF2-40B4-BE49-F238E27FC236}">
                <a16:creationId xmlns:a16="http://schemas.microsoft.com/office/drawing/2014/main" id="{F35968B9-4C8C-0CC7-CF58-B7E3345DBB50}"/>
              </a:ext>
            </a:extLst>
          </p:cNvPr>
          <p:cNvPicPr>
            <a:picLocks noChangeAspect="1"/>
          </p:cNvPicPr>
          <p:nvPr/>
        </p:nvPicPr>
        <p:blipFill>
          <a:blip r:embed="rId4"/>
          <a:stretch>
            <a:fillRect/>
          </a:stretch>
        </p:blipFill>
        <p:spPr>
          <a:xfrm>
            <a:off x="668279" y="5360114"/>
            <a:ext cx="3229426" cy="647790"/>
          </a:xfrm>
          <a:prstGeom prst="rect">
            <a:avLst/>
          </a:prstGeom>
        </p:spPr>
      </p:pic>
      <p:sp>
        <p:nvSpPr>
          <p:cNvPr id="17" name="TextBox 16">
            <a:extLst>
              <a:ext uri="{FF2B5EF4-FFF2-40B4-BE49-F238E27FC236}">
                <a16:creationId xmlns:a16="http://schemas.microsoft.com/office/drawing/2014/main" id="{2B8BED8F-CB1B-AC31-6355-BF2389A43A16}"/>
              </a:ext>
            </a:extLst>
          </p:cNvPr>
          <p:cNvSpPr txBox="1"/>
          <p:nvPr/>
        </p:nvSpPr>
        <p:spPr>
          <a:xfrm>
            <a:off x="2273131" y="3933381"/>
            <a:ext cx="253596" cy="338554"/>
          </a:xfrm>
          <a:prstGeom prst="rect">
            <a:avLst/>
          </a:prstGeom>
          <a:noFill/>
        </p:spPr>
        <p:txBody>
          <a:bodyPr wrap="none" rtlCol="0">
            <a:spAutoFit/>
          </a:bodyPr>
          <a:lstStyle/>
          <a:p>
            <a:r>
              <a:rPr lang="de-DE" sz="1600" b="0" dirty="0">
                <a:solidFill>
                  <a:schemeClr val="tx1"/>
                </a:solidFill>
              </a:rPr>
              <a:t>r</a:t>
            </a:r>
          </a:p>
        </p:txBody>
      </p:sp>
      <p:sp>
        <p:nvSpPr>
          <p:cNvPr id="18" name="TextBox 17">
            <a:extLst>
              <a:ext uri="{FF2B5EF4-FFF2-40B4-BE49-F238E27FC236}">
                <a16:creationId xmlns:a16="http://schemas.microsoft.com/office/drawing/2014/main" id="{B61C6E33-137F-612A-FF22-3D92C5918F51}"/>
              </a:ext>
            </a:extLst>
          </p:cNvPr>
          <p:cNvSpPr txBox="1"/>
          <p:nvPr/>
        </p:nvSpPr>
        <p:spPr>
          <a:xfrm>
            <a:off x="5072744" y="4532444"/>
            <a:ext cx="2374368" cy="1477328"/>
          </a:xfrm>
          <a:prstGeom prst="rect">
            <a:avLst/>
          </a:prstGeom>
          <a:noFill/>
        </p:spPr>
        <p:txBody>
          <a:bodyPr wrap="none" rtlCol="0">
            <a:spAutoFit/>
          </a:bodyPr>
          <a:lstStyle/>
          <a:p>
            <a:r>
              <a:rPr lang="de-DE" sz="1400" b="0" dirty="0">
                <a:solidFill>
                  <a:schemeClr val="tx1"/>
                </a:solidFill>
              </a:rPr>
              <a:t>Supermode:</a:t>
            </a:r>
          </a:p>
          <a:p>
            <a:endParaRPr lang="de-DE" sz="1400" b="0" dirty="0">
              <a:solidFill>
                <a:schemeClr val="tx1"/>
              </a:solidFill>
            </a:endParaRPr>
          </a:p>
          <a:p>
            <a:r>
              <a:rPr lang="de-DE" sz="1400" b="0" dirty="0">
                <a:solidFill>
                  <a:schemeClr val="tx1"/>
                </a:solidFill>
              </a:rPr>
              <a:t>Orthorgonal mode:</a:t>
            </a:r>
          </a:p>
          <a:p>
            <a:endParaRPr lang="de-DE" sz="1400" b="0" dirty="0">
              <a:solidFill>
                <a:schemeClr val="tx1"/>
              </a:solidFill>
            </a:endParaRPr>
          </a:p>
          <a:p>
            <a:r>
              <a:rPr lang="de-DE" sz="1400" b="0" dirty="0">
                <a:solidFill>
                  <a:schemeClr val="tx1"/>
                </a:solidFill>
              </a:rPr>
              <a:t>Spin encoding with s mode:</a:t>
            </a:r>
          </a:p>
          <a:p>
            <a:endParaRPr lang="de-DE" dirty="0">
              <a:solidFill>
                <a:schemeClr val="tx1"/>
              </a:solidFill>
            </a:endParaRPr>
          </a:p>
        </p:txBody>
      </p:sp>
      <p:pic>
        <p:nvPicPr>
          <p:cNvPr id="19" name="Picture 18">
            <a:extLst>
              <a:ext uri="{FF2B5EF4-FFF2-40B4-BE49-F238E27FC236}">
                <a16:creationId xmlns:a16="http://schemas.microsoft.com/office/drawing/2014/main" id="{11C908F3-83D0-8EF1-77AB-138EE9B5BF75}"/>
              </a:ext>
            </a:extLst>
          </p:cNvPr>
          <p:cNvPicPr>
            <a:picLocks noChangeAspect="1"/>
          </p:cNvPicPr>
          <p:nvPr/>
        </p:nvPicPr>
        <p:blipFill rotWithShape="1">
          <a:blip r:embed="rId5"/>
          <a:srcRect t="17023"/>
          <a:stretch/>
        </p:blipFill>
        <p:spPr>
          <a:xfrm>
            <a:off x="6902869" y="4483240"/>
            <a:ext cx="1088486" cy="456670"/>
          </a:xfrm>
          <a:prstGeom prst="rect">
            <a:avLst/>
          </a:prstGeom>
        </p:spPr>
      </p:pic>
      <p:pic>
        <p:nvPicPr>
          <p:cNvPr id="20" name="Picture 19">
            <a:extLst>
              <a:ext uri="{FF2B5EF4-FFF2-40B4-BE49-F238E27FC236}">
                <a16:creationId xmlns:a16="http://schemas.microsoft.com/office/drawing/2014/main" id="{9520CDA2-B4D3-876E-9C69-1340954337DE}"/>
              </a:ext>
            </a:extLst>
          </p:cNvPr>
          <p:cNvPicPr>
            <a:picLocks noChangeAspect="1"/>
          </p:cNvPicPr>
          <p:nvPr/>
        </p:nvPicPr>
        <p:blipFill rotWithShape="1">
          <a:blip r:embed="rId6"/>
          <a:srcRect t="10281" b="2088"/>
          <a:stretch/>
        </p:blipFill>
        <p:spPr>
          <a:xfrm>
            <a:off x="6922647" y="4960490"/>
            <a:ext cx="1198760" cy="400184"/>
          </a:xfrm>
          <a:prstGeom prst="rect">
            <a:avLst/>
          </a:prstGeom>
        </p:spPr>
      </p:pic>
      <p:pic>
        <p:nvPicPr>
          <p:cNvPr id="21" name="Picture 20">
            <a:extLst>
              <a:ext uri="{FF2B5EF4-FFF2-40B4-BE49-F238E27FC236}">
                <a16:creationId xmlns:a16="http://schemas.microsoft.com/office/drawing/2014/main" id="{2C7D6C03-9062-E1AE-9E36-8F6EC9CAD942}"/>
              </a:ext>
            </a:extLst>
          </p:cNvPr>
          <p:cNvPicPr>
            <a:picLocks noChangeAspect="1"/>
          </p:cNvPicPr>
          <p:nvPr/>
        </p:nvPicPr>
        <p:blipFill>
          <a:blip r:embed="rId7"/>
          <a:stretch>
            <a:fillRect/>
          </a:stretch>
        </p:blipFill>
        <p:spPr>
          <a:xfrm>
            <a:off x="5226137" y="5677878"/>
            <a:ext cx="2200582" cy="323895"/>
          </a:xfrm>
          <a:prstGeom prst="rect">
            <a:avLst/>
          </a:prstGeom>
        </p:spPr>
      </p:pic>
      <p:pic>
        <p:nvPicPr>
          <p:cNvPr id="22" name="Picture 21">
            <a:extLst>
              <a:ext uri="{FF2B5EF4-FFF2-40B4-BE49-F238E27FC236}">
                <a16:creationId xmlns:a16="http://schemas.microsoft.com/office/drawing/2014/main" id="{EDE43E38-040F-7535-2940-E7B78F26F157}"/>
              </a:ext>
            </a:extLst>
          </p:cNvPr>
          <p:cNvPicPr>
            <a:picLocks noChangeAspect="1"/>
          </p:cNvPicPr>
          <p:nvPr/>
        </p:nvPicPr>
        <p:blipFill>
          <a:blip r:embed="rId8"/>
          <a:stretch>
            <a:fillRect/>
          </a:stretch>
        </p:blipFill>
        <p:spPr>
          <a:xfrm>
            <a:off x="5151977" y="5981688"/>
            <a:ext cx="1152686" cy="333422"/>
          </a:xfrm>
          <a:prstGeom prst="rect">
            <a:avLst/>
          </a:prstGeom>
        </p:spPr>
      </p:pic>
      <p:sp>
        <p:nvSpPr>
          <p:cNvPr id="23" name="TextBox 22">
            <a:extLst>
              <a:ext uri="{FF2B5EF4-FFF2-40B4-BE49-F238E27FC236}">
                <a16:creationId xmlns:a16="http://schemas.microsoft.com/office/drawing/2014/main" id="{67966049-317E-1AB8-39AB-00993EEF8A2B}"/>
              </a:ext>
            </a:extLst>
          </p:cNvPr>
          <p:cNvSpPr txBox="1"/>
          <p:nvPr/>
        </p:nvSpPr>
        <p:spPr>
          <a:xfrm>
            <a:off x="5472262" y="7486963"/>
            <a:ext cx="1236236" cy="341632"/>
          </a:xfrm>
          <a:prstGeom prst="rect">
            <a:avLst/>
          </a:prstGeom>
          <a:noFill/>
        </p:spPr>
        <p:txBody>
          <a:bodyPr wrap="none" rtlCol="0">
            <a:spAutoFit/>
          </a:bodyPr>
          <a:lstStyle/>
          <a:p>
            <a:r>
              <a:rPr lang="de-DE" dirty="0"/>
              <a:t>(+/</a:t>
            </a:r>
            <a:r>
              <a:rPr lang="en-US" dirty="0"/>
              <a:t>-  ~  0</a:t>
            </a:r>
            <a:r>
              <a:rPr lang="de-DE" dirty="0"/>
              <a:t>/</a:t>
            </a:r>
            <a:r>
              <a:rPr lang="en-US" altLang="zh-CN" dirty="0"/>
              <a:t>π)</a:t>
            </a:r>
            <a:endParaRPr lang="en-US" dirty="0"/>
          </a:p>
        </p:txBody>
      </p:sp>
      <p:sp>
        <p:nvSpPr>
          <p:cNvPr id="7" name="TextBox 6">
            <a:extLst>
              <a:ext uri="{FF2B5EF4-FFF2-40B4-BE49-F238E27FC236}">
                <a16:creationId xmlns:a16="http://schemas.microsoft.com/office/drawing/2014/main" id="{A5F745BF-C10C-8D03-4874-F1284BD0C335}"/>
              </a:ext>
            </a:extLst>
          </p:cNvPr>
          <p:cNvSpPr txBox="1"/>
          <p:nvPr/>
        </p:nvSpPr>
        <p:spPr>
          <a:xfrm>
            <a:off x="616241" y="2403977"/>
            <a:ext cx="582211" cy="307777"/>
          </a:xfrm>
          <a:prstGeom prst="rect">
            <a:avLst/>
          </a:prstGeom>
          <a:noFill/>
        </p:spPr>
        <p:txBody>
          <a:bodyPr wrap="none" rtlCol="0">
            <a:spAutoFit/>
          </a:bodyPr>
          <a:lstStyle/>
          <a:p>
            <a:r>
              <a:rPr lang="de-DE" sz="1400" b="0" dirty="0">
                <a:solidFill>
                  <a:srgbClr val="19375B"/>
                </a:solidFill>
              </a:rPr>
              <a:t>Input</a:t>
            </a:r>
            <a:endParaRPr lang="de-DE" sz="1600" b="0" dirty="0">
              <a:solidFill>
                <a:srgbClr val="19375B"/>
              </a:solidFill>
            </a:endParaRPr>
          </a:p>
        </p:txBody>
      </p:sp>
      <p:sp>
        <p:nvSpPr>
          <p:cNvPr id="8" name="TextBox 7">
            <a:extLst>
              <a:ext uri="{FF2B5EF4-FFF2-40B4-BE49-F238E27FC236}">
                <a16:creationId xmlns:a16="http://schemas.microsoft.com/office/drawing/2014/main" id="{3338427B-BF51-99C2-7E90-E736B4D812D3}"/>
              </a:ext>
            </a:extLst>
          </p:cNvPr>
          <p:cNvSpPr txBox="1"/>
          <p:nvPr/>
        </p:nvSpPr>
        <p:spPr>
          <a:xfrm>
            <a:off x="3776194" y="2331628"/>
            <a:ext cx="721672" cy="307777"/>
          </a:xfrm>
          <a:prstGeom prst="rect">
            <a:avLst/>
          </a:prstGeom>
          <a:noFill/>
        </p:spPr>
        <p:txBody>
          <a:bodyPr wrap="none" rtlCol="0">
            <a:spAutoFit/>
          </a:bodyPr>
          <a:lstStyle/>
          <a:p>
            <a:r>
              <a:rPr lang="de-DE" sz="1400" b="0" dirty="0">
                <a:solidFill>
                  <a:srgbClr val="19375B"/>
                </a:solidFill>
              </a:rPr>
              <a:t>Output</a:t>
            </a:r>
          </a:p>
        </p:txBody>
      </p:sp>
      <p:sp>
        <p:nvSpPr>
          <p:cNvPr id="10" name="TextBox 9">
            <a:extLst>
              <a:ext uri="{FF2B5EF4-FFF2-40B4-BE49-F238E27FC236}">
                <a16:creationId xmlns:a16="http://schemas.microsoft.com/office/drawing/2014/main" id="{E5B86D15-0D1C-4E6D-8653-D0417AF78B47}"/>
              </a:ext>
            </a:extLst>
          </p:cNvPr>
          <p:cNvSpPr txBox="1"/>
          <p:nvPr/>
        </p:nvSpPr>
        <p:spPr>
          <a:xfrm>
            <a:off x="640383" y="5935916"/>
            <a:ext cx="3693488" cy="523220"/>
          </a:xfrm>
          <a:prstGeom prst="rect">
            <a:avLst/>
          </a:prstGeom>
          <a:noFill/>
        </p:spPr>
        <p:txBody>
          <a:bodyPr wrap="square" rtlCol="0">
            <a:spAutoFit/>
          </a:bodyPr>
          <a:lstStyle/>
          <a:p>
            <a:pPr algn="just"/>
            <a:r>
              <a:rPr lang="en-US" sz="1400" b="0" dirty="0" err="1">
                <a:solidFill>
                  <a:srgbClr val="19375B"/>
                </a:solidFill>
              </a:rPr>
              <a:t>r-value</a:t>
            </a:r>
            <a:r>
              <a:rPr lang="en-US" sz="1400" b="0" dirty="0">
                <a:solidFill>
                  <a:srgbClr val="19375B"/>
                </a:solidFill>
              </a:rPr>
              <a:t> of the directional coupler </a:t>
            </a:r>
            <a:r>
              <a:rPr lang="en-US" altLang="zh-CN" sz="1400" b="0" dirty="0">
                <a:solidFill>
                  <a:srgbClr val="19375B"/>
                </a:solidFill>
              </a:rPr>
              <a:t>determines</a:t>
            </a:r>
            <a:r>
              <a:rPr lang="de-DE" altLang="zh-CN" sz="1400" b="0" dirty="0">
                <a:solidFill>
                  <a:srgbClr val="19375B"/>
                </a:solidFill>
              </a:rPr>
              <a:t> </a:t>
            </a:r>
            <a:r>
              <a:rPr lang="de-DE" sz="1400" b="0" dirty="0">
                <a:solidFill>
                  <a:srgbClr val="19375B"/>
                </a:solidFill>
              </a:rPr>
              <a:t>feedback transmission amplitude.</a:t>
            </a:r>
          </a:p>
        </p:txBody>
      </p:sp>
      <p:sp>
        <p:nvSpPr>
          <p:cNvPr id="11" name="TextBox 10">
            <a:extLst>
              <a:ext uri="{FF2B5EF4-FFF2-40B4-BE49-F238E27FC236}">
                <a16:creationId xmlns:a16="http://schemas.microsoft.com/office/drawing/2014/main" id="{C1206E83-CECA-576C-9769-1BD4382DDB90}"/>
              </a:ext>
            </a:extLst>
          </p:cNvPr>
          <p:cNvSpPr txBox="1"/>
          <p:nvPr/>
        </p:nvSpPr>
        <p:spPr>
          <a:xfrm>
            <a:off x="2430530" y="4146565"/>
            <a:ext cx="1279517" cy="307777"/>
          </a:xfrm>
          <a:prstGeom prst="rect">
            <a:avLst/>
          </a:prstGeom>
          <a:noFill/>
        </p:spPr>
        <p:txBody>
          <a:bodyPr wrap="none" rtlCol="0">
            <a:spAutoFit/>
          </a:bodyPr>
          <a:lstStyle/>
          <a:p>
            <a:r>
              <a:rPr lang="de-DE" sz="1400" b="0" dirty="0">
                <a:solidFill>
                  <a:srgbClr val="19375B"/>
                </a:solidFill>
              </a:rPr>
              <a:t>Control Pump</a:t>
            </a:r>
            <a:endParaRPr lang="de-DE" sz="1600" b="0" dirty="0">
              <a:solidFill>
                <a:srgbClr val="19375B"/>
              </a:solidFill>
            </a:endParaRPr>
          </a:p>
        </p:txBody>
      </p:sp>
      <p:sp>
        <p:nvSpPr>
          <p:cNvPr id="16" name="Rectangle 15">
            <a:extLst>
              <a:ext uri="{FF2B5EF4-FFF2-40B4-BE49-F238E27FC236}">
                <a16:creationId xmlns:a16="http://schemas.microsoft.com/office/drawing/2014/main" id="{740C9F85-9FD5-C523-1B9A-8473BE1C8FF7}"/>
              </a:ext>
            </a:extLst>
          </p:cNvPr>
          <p:cNvSpPr/>
          <p:nvPr/>
        </p:nvSpPr>
        <p:spPr>
          <a:xfrm>
            <a:off x="5157763" y="2711754"/>
            <a:ext cx="3474253" cy="1425821"/>
          </a:xfrm>
          <a:prstGeom prst="rect">
            <a:avLst/>
          </a:prstGeom>
          <a:solidFill>
            <a:schemeClr val="bg1"/>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a:solidFill>
                <a:srgbClr val="19375B"/>
              </a:solidFill>
            </a:endParaRPr>
          </a:p>
        </p:txBody>
      </p:sp>
      <p:sp>
        <p:nvSpPr>
          <p:cNvPr id="24" name="Rectangle 23">
            <a:extLst>
              <a:ext uri="{FF2B5EF4-FFF2-40B4-BE49-F238E27FC236}">
                <a16:creationId xmlns:a16="http://schemas.microsoft.com/office/drawing/2014/main" id="{738DA7EC-CB69-BE7E-4176-981E8A979D03}"/>
              </a:ext>
            </a:extLst>
          </p:cNvPr>
          <p:cNvSpPr/>
          <p:nvPr/>
        </p:nvSpPr>
        <p:spPr>
          <a:xfrm>
            <a:off x="5794896" y="1939023"/>
            <a:ext cx="2195827" cy="1442145"/>
          </a:xfrm>
          <a:prstGeom prst="rect">
            <a:avLst/>
          </a:prstGeom>
          <a:solidFill>
            <a:schemeClr val="bg1"/>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a:solidFill>
                <a:srgbClr val="19375B"/>
              </a:solidFill>
            </a:endParaRPr>
          </a:p>
        </p:txBody>
      </p:sp>
      <p:sp>
        <p:nvSpPr>
          <p:cNvPr id="25" name="Rectangle 24">
            <a:extLst>
              <a:ext uri="{FF2B5EF4-FFF2-40B4-BE49-F238E27FC236}">
                <a16:creationId xmlns:a16="http://schemas.microsoft.com/office/drawing/2014/main" id="{E8B43DA2-C856-59BB-CC01-0360879B51B9}"/>
              </a:ext>
            </a:extLst>
          </p:cNvPr>
          <p:cNvSpPr/>
          <p:nvPr/>
        </p:nvSpPr>
        <p:spPr>
          <a:xfrm>
            <a:off x="6617184" y="3892463"/>
            <a:ext cx="398852" cy="480182"/>
          </a:xfrm>
          <a:prstGeom prst="rect">
            <a:avLst/>
          </a:prstGeom>
          <a:solidFill>
            <a:schemeClr val="bg1"/>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0" dirty="0">
                <a:solidFill>
                  <a:srgbClr val="19375B"/>
                </a:solidFill>
              </a:rPr>
              <a:t>DC</a:t>
            </a:r>
            <a:endParaRPr lang="en-US" sz="1400" b="0" dirty="0">
              <a:solidFill>
                <a:srgbClr val="19375B"/>
              </a:solidFill>
            </a:endParaRPr>
          </a:p>
        </p:txBody>
      </p:sp>
      <p:cxnSp>
        <p:nvCxnSpPr>
          <p:cNvPr id="26" name="Straight Arrow Connector 25">
            <a:extLst>
              <a:ext uri="{FF2B5EF4-FFF2-40B4-BE49-F238E27FC236}">
                <a16:creationId xmlns:a16="http://schemas.microsoft.com/office/drawing/2014/main" id="{7D301DCB-5F7F-F0C9-8421-EED2DFB720B2}"/>
              </a:ext>
            </a:extLst>
          </p:cNvPr>
          <p:cNvCxnSpPr>
            <a:cxnSpLocks/>
          </p:cNvCxnSpPr>
          <p:nvPr/>
        </p:nvCxnSpPr>
        <p:spPr>
          <a:xfrm flipH="1">
            <a:off x="7016036" y="4293307"/>
            <a:ext cx="401594" cy="0"/>
          </a:xfrm>
          <a:prstGeom prst="straightConnector1">
            <a:avLst/>
          </a:prstGeom>
          <a:ln w="28575">
            <a:solidFill>
              <a:srgbClr val="19375B"/>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787670-9B40-4AD3-3B3C-E5FFC6EE2225}"/>
              </a:ext>
            </a:extLst>
          </p:cNvPr>
          <p:cNvSpPr txBox="1"/>
          <p:nvPr/>
        </p:nvSpPr>
        <p:spPr>
          <a:xfrm>
            <a:off x="7338688" y="4137575"/>
            <a:ext cx="631904" cy="307777"/>
          </a:xfrm>
          <a:prstGeom prst="rect">
            <a:avLst/>
          </a:prstGeom>
          <a:noFill/>
        </p:spPr>
        <p:txBody>
          <a:bodyPr wrap="none" rtlCol="0">
            <a:spAutoFit/>
          </a:bodyPr>
          <a:lstStyle/>
          <a:p>
            <a:r>
              <a:rPr lang="de-DE" sz="1400" b="0" dirty="0">
                <a:solidFill>
                  <a:srgbClr val="19375B"/>
                </a:solidFill>
              </a:rPr>
              <a:t>pump</a:t>
            </a:r>
            <a:endParaRPr lang="en-US" sz="1400" b="0" dirty="0">
              <a:solidFill>
                <a:srgbClr val="19375B"/>
              </a:solidFill>
            </a:endParaRPr>
          </a:p>
        </p:txBody>
      </p:sp>
      <p:pic>
        <p:nvPicPr>
          <p:cNvPr id="28" name="Picture 27">
            <a:hlinkClick r:id="rId9" action="ppaction://hlinksldjump"/>
            <a:extLst>
              <a:ext uri="{FF2B5EF4-FFF2-40B4-BE49-F238E27FC236}">
                <a16:creationId xmlns:a16="http://schemas.microsoft.com/office/drawing/2014/main" id="{6DD4F204-85C6-AB3F-C825-D28E66B84DAC}"/>
              </a:ext>
            </a:extLst>
          </p:cNvPr>
          <p:cNvPicPr>
            <a:picLocks noChangeAspect="1"/>
          </p:cNvPicPr>
          <p:nvPr/>
        </p:nvPicPr>
        <p:blipFill>
          <a:blip r:embed="rId10"/>
          <a:stretch>
            <a:fillRect/>
          </a:stretch>
        </p:blipFill>
        <p:spPr>
          <a:xfrm>
            <a:off x="5890248" y="2143892"/>
            <a:ext cx="2005122" cy="1138568"/>
          </a:xfrm>
          <a:prstGeom prst="rect">
            <a:avLst/>
          </a:prstGeom>
        </p:spPr>
      </p:pic>
      <p:sp>
        <p:nvSpPr>
          <p:cNvPr id="29" name="TextBox 28">
            <a:extLst>
              <a:ext uri="{FF2B5EF4-FFF2-40B4-BE49-F238E27FC236}">
                <a16:creationId xmlns:a16="http://schemas.microsoft.com/office/drawing/2014/main" id="{3BAEDA3E-C9E5-E911-794A-B2A9DF15CDE3}"/>
              </a:ext>
            </a:extLst>
          </p:cNvPr>
          <p:cNvSpPr txBox="1"/>
          <p:nvPr/>
        </p:nvSpPr>
        <p:spPr>
          <a:xfrm>
            <a:off x="5006971" y="2408698"/>
            <a:ext cx="745717" cy="307777"/>
          </a:xfrm>
          <a:prstGeom prst="rect">
            <a:avLst/>
          </a:prstGeom>
          <a:noFill/>
        </p:spPr>
        <p:txBody>
          <a:bodyPr wrap="none" rtlCol="0">
            <a:spAutoFit/>
          </a:bodyPr>
          <a:lstStyle/>
          <a:p>
            <a:r>
              <a:rPr lang="de-DE" sz="1400" b="0" dirty="0">
                <a:solidFill>
                  <a:srgbClr val="19375B"/>
                </a:solidFill>
              </a:rPr>
              <a:t>u=u‘(p)</a:t>
            </a:r>
            <a:endParaRPr lang="en-US" sz="1400" b="0" dirty="0">
              <a:solidFill>
                <a:srgbClr val="19375B"/>
              </a:solidFill>
            </a:endParaRPr>
          </a:p>
        </p:txBody>
      </p:sp>
      <p:sp>
        <p:nvSpPr>
          <p:cNvPr id="30" name="TextBox 29">
            <a:extLst>
              <a:ext uri="{FF2B5EF4-FFF2-40B4-BE49-F238E27FC236}">
                <a16:creationId xmlns:a16="http://schemas.microsoft.com/office/drawing/2014/main" id="{8E02D8C5-AA1C-8824-A2AD-213D4F761CEB}"/>
              </a:ext>
            </a:extLst>
          </p:cNvPr>
          <p:cNvSpPr txBox="1"/>
          <p:nvPr/>
        </p:nvSpPr>
        <p:spPr>
          <a:xfrm>
            <a:off x="6022149" y="3850322"/>
            <a:ext cx="324128" cy="307777"/>
          </a:xfrm>
          <a:prstGeom prst="rect">
            <a:avLst/>
          </a:prstGeom>
          <a:noFill/>
        </p:spPr>
        <p:txBody>
          <a:bodyPr wrap="none" rtlCol="0">
            <a:spAutoFit/>
          </a:bodyPr>
          <a:lstStyle/>
          <a:p>
            <a:r>
              <a:rPr lang="de-DE" sz="1400" b="0" dirty="0">
                <a:solidFill>
                  <a:srgbClr val="19375B"/>
                </a:solidFill>
              </a:rPr>
              <a:t>u‘</a:t>
            </a:r>
            <a:endParaRPr lang="en-US" sz="1400" b="0" dirty="0">
              <a:solidFill>
                <a:srgbClr val="19375B"/>
              </a:solidFill>
            </a:endParaRPr>
          </a:p>
        </p:txBody>
      </p:sp>
      <p:sp>
        <p:nvSpPr>
          <p:cNvPr id="31" name="TextBox 30">
            <a:extLst>
              <a:ext uri="{FF2B5EF4-FFF2-40B4-BE49-F238E27FC236}">
                <a16:creationId xmlns:a16="http://schemas.microsoft.com/office/drawing/2014/main" id="{31CCE390-29F7-11EB-A5C2-5EF60CE97773}"/>
              </a:ext>
            </a:extLst>
          </p:cNvPr>
          <p:cNvSpPr txBox="1"/>
          <p:nvPr/>
        </p:nvSpPr>
        <p:spPr>
          <a:xfrm>
            <a:off x="8166938" y="2408698"/>
            <a:ext cx="511679" cy="307777"/>
          </a:xfrm>
          <a:prstGeom prst="rect">
            <a:avLst/>
          </a:prstGeom>
          <a:noFill/>
        </p:spPr>
        <p:txBody>
          <a:bodyPr wrap="none" rtlCol="0">
            <a:spAutoFit/>
          </a:bodyPr>
          <a:lstStyle/>
          <a:p>
            <a:r>
              <a:rPr lang="de-DE" sz="1400" b="0" dirty="0">
                <a:solidFill>
                  <a:srgbClr val="19375B"/>
                </a:solidFill>
              </a:rPr>
              <a:t>v(p)</a:t>
            </a:r>
            <a:endParaRPr lang="en-US" sz="1400" b="0" dirty="0">
              <a:solidFill>
                <a:srgbClr val="19375B"/>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DECDFE2-FC34-D705-C626-8C71C6B540D6}"/>
                  </a:ext>
                </a:extLst>
              </p:cNvPr>
              <p:cNvSpPr txBox="1"/>
              <p:nvPr/>
            </p:nvSpPr>
            <p:spPr>
              <a:xfrm>
                <a:off x="6447976" y="1650732"/>
                <a:ext cx="848659" cy="307777"/>
              </a:xfrm>
              <a:prstGeom prst="rect">
                <a:avLst/>
              </a:prstGeom>
              <a:noFill/>
            </p:spPr>
            <p:txBody>
              <a:bodyPr wrap="square">
                <a:spAutoFit/>
              </a:bodyPr>
              <a:lstStyle/>
              <a:p>
                <a14:m>
                  <m:oMath xmlns:m="http://schemas.openxmlformats.org/officeDocument/2006/math">
                    <m:r>
                      <a:rPr lang="de-DE" sz="1400" b="0" i="1" dirty="0" smtClean="0">
                        <a:solidFill>
                          <a:srgbClr val="19375B"/>
                        </a:solidFill>
                        <a:latin typeface="Cambria Math" panose="02040503050406030204" pitchFamily="18" charset="0"/>
                      </a:rPr>
                      <m:t>𝑠</m:t>
                    </m:r>
                    <m:r>
                      <a:rPr lang="de-DE" sz="1400" b="0" i="1" dirty="0" smtClean="0">
                        <a:solidFill>
                          <a:srgbClr val="19375B"/>
                        </a:solidFill>
                        <a:latin typeface="Cambria Math" panose="02040503050406030204" pitchFamily="18" charset="0"/>
                      </a:rPr>
                      <m:t>, </m:t>
                    </m:r>
                    <m:acc>
                      <m:accPr>
                        <m:chr m:val="̃"/>
                        <m:ctrlPr>
                          <a:rPr lang="en-US" sz="1400" b="0" i="1" dirty="0" smtClean="0">
                            <a:solidFill>
                              <a:srgbClr val="19375B"/>
                            </a:solidFill>
                            <a:latin typeface="Cambria Math" panose="02040503050406030204" pitchFamily="18" charset="0"/>
                          </a:rPr>
                        </m:ctrlPr>
                      </m:accPr>
                      <m:e>
                        <m:r>
                          <a:rPr lang="en-US" sz="1400" b="0" i="1" dirty="0">
                            <a:solidFill>
                              <a:srgbClr val="19375B"/>
                            </a:solidFill>
                            <a:latin typeface="Cambria Math" panose="02040503050406030204" pitchFamily="18" charset="0"/>
                          </a:rPr>
                          <m:t>𝑠</m:t>
                        </m:r>
                      </m:e>
                    </m:acc>
                  </m:oMath>
                </a14:m>
                <a:r>
                  <a:rPr lang="en-US" sz="1400" b="0" dirty="0">
                    <a:solidFill>
                      <a:srgbClr val="19375B"/>
                    </a:solidFill>
                  </a:rPr>
                  <a:t> ~ p</a:t>
                </a:r>
              </a:p>
            </p:txBody>
          </p:sp>
        </mc:Choice>
        <mc:Fallback xmlns="">
          <p:sp>
            <p:nvSpPr>
              <p:cNvPr id="32" name="TextBox 31">
                <a:extLst>
                  <a:ext uri="{FF2B5EF4-FFF2-40B4-BE49-F238E27FC236}">
                    <a16:creationId xmlns:a16="http://schemas.microsoft.com/office/drawing/2014/main" id="{BDECDFE2-FC34-D705-C626-8C71C6B540D6}"/>
                  </a:ext>
                </a:extLst>
              </p:cNvPr>
              <p:cNvSpPr txBox="1">
                <a:spLocks noRot="1" noChangeAspect="1" noMove="1" noResize="1" noEditPoints="1" noAdjustHandles="1" noChangeArrowheads="1" noChangeShapeType="1" noTextEdit="1"/>
              </p:cNvSpPr>
              <p:nvPr/>
            </p:nvSpPr>
            <p:spPr>
              <a:xfrm>
                <a:off x="6447976" y="1650732"/>
                <a:ext cx="848659" cy="307777"/>
              </a:xfrm>
              <a:prstGeom prst="rect">
                <a:avLst/>
              </a:prstGeom>
              <a:blipFill>
                <a:blip r:embed="rId11"/>
                <a:stretch>
                  <a:fillRect t="-4000" b="-20000"/>
                </a:stretch>
              </a:blipFill>
            </p:spPr>
            <p:txBody>
              <a:bodyPr/>
              <a:lstStyle/>
              <a:p>
                <a:r>
                  <a:rPr lang="de-DE">
                    <a:noFill/>
                  </a:rPr>
                  <a:t> </a:t>
                </a:r>
              </a:p>
            </p:txBody>
          </p:sp>
        </mc:Fallback>
      </mc:AlternateContent>
      <p:cxnSp>
        <p:nvCxnSpPr>
          <p:cNvPr id="34" name="Straight Arrow Connector 33">
            <a:extLst>
              <a:ext uri="{FF2B5EF4-FFF2-40B4-BE49-F238E27FC236}">
                <a16:creationId xmlns:a16="http://schemas.microsoft.com/office/drawing/2014/main" id="{471BA797-1CCE-B3F4-5515-AB3AA77DAF5F}"/>
              </a:ext>
            </a:extLst>
          </p:cNvPr>
          <p:cNvCxnSpPr/>
          <p:nvPr/>
        </p:nvCxnSpPr>
        <p:spPr bwMode="auto">
          <a:xfrm>
            <a:off x="5227576" y="2711754"/>
            <a:ext cx="488492" cy="0"/>
          </a:xfrm>
          <a:prstGeom prst="straightConnector1">
            <a:avLst/>
          </a:prstGeom>
          <a:noFill/>
          <a:ln w="28575" cap="flat" cmpd="sng" algn="ctr">
            <a:solidFill>
              <a:srgbClr val="19375B"/>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573D6535-2E90-2020-D8AD-F4BACF8CDB31}"/>
              </a:ext>
            </a:extLst>
          </p:cNvPr>
          <p:cNvCxnSpPr/>
          <p:nvPr/>
        </p:nvCxnSpPr>
        <p:spPr bwMode="auto">
          <a:xfrm>
            <a:off x="8026858" y="2711754"/>
            <a:ext cx="488492" cy="0"/>
          </a:xfrm>
          <a:prstGeom prst="straightConnector1">
            <a:avLst/>
          </a:prstGeom>
          <a:noFill/>
          <a:ln w="28575" cap="flat" cmpd="sng" algn="ctr">
            <a:solidFill>
              <a:srgbClr val="19375B"/>
            </a:solidFill>
            <a:prstDash val="solid"/>
            <a:round/>
            <a:headEnd type="none" w="med" len="med"/>
            <a:tailEnd type="triangle"/>
          </a:ln>
          <a:effectLst/>
        </p:spPr>
      </p:cxnSp>
    </p:spTree>
    <p:extLst>
      <p:ext uri="{BB962C8B-B14F-4D97-AF65-F5344CB8AC3E}">
        <p14:creationId xmlns:p14="http://schemas.microsoft.com/office/powerpoint/2010/main" val="3501364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1FE25-A093-3EC7-B343-FA82FD568F55}"/>
              </a:ext>
            </a:extLst>
          </p:cNvPr>
          <p:cNvSpPr>
            <a:spLocks noGrp="1"/>
          </p:cNvSpPr>
          <p:nvPr>
            <p:ph idx="1"/>
          </p:nvPr>
        </p:nvSpPr>
        <p:spPr/>
        <p:txBody>
          <a:bodyPr/>
          <a:lstStyle/>
          <a:p>
            <a:r>
              <a:rPr lang="en-US" sz="2000" dirty="0"/>
              <a:t>Integrated </a:t>
            </a:r>
            <a:r>
              <a:rPr lang="en-US" sz="2000" dirty="0" err="1"/>
              <a:t>Ising</a:t>
            </a:r>
            <a:r>
              <a:rPr lang="en-US" sz="2000" dirty="0"/>
              <a:t> machine based on the mechanical Kerr effect [3]: </a:t>
            </a:r>
          </a:p>
          <a:p>
            <a:endParaRPr lang="en-US" dirty="0"/>
          </a:p>
          <a:p>
            <a:endParaRPr lang="en-US" dirty="0"/>
          </a:p>
          <a:p>
            <a:endParaRPr lang="en-US" dirty="0"/>
          </a:p>
          <a:p>
            <a:endParaRPr lang="en-US" dirty="0"/>
          </a:p>
          <a:p>
            <a:endParaRPr lang="en-US" dirty="0"/>
          </a:p>
          <a:p>
            <a:pPr marL="457200" lvl="1" indent="0">
              <a:buNone/>
            </a:pPr>
            <a:endParaRPr lang="en-US" dirty="0"/>
          </a:p>
          <a:p>
            <a:pPr lvl="1"/>
            <a:endParaRPr lang="en-US" dirty="0"/>
          </a:p>
          <a:p>
            <a:pPr lvl="1"/>
            <a:r>
              <a:rPr lang="en-US" dirty="0" err="1"/>
              <a:t>Ising</a:t>
            </a:r>
            <a:r>
              <a:rPr lang="en-US" dirty="0"/>
              <a:t> spin realized by the optomechanical effect: </a:t>
            </a:r>
          </a:p>
          <a:p>
            <a:pPr lvl="2"/>
            <a:r>
              <a:rPr lang="en-US" dirty="0"/>
              <a:t>Optomechanical actuator driven by the optical gradient force changes the effective index of both resonators. </a:t>
            </a:r>
          </a:p>
          <a:p>
            <a:pPr lvl="2"/>
            <a:r>
              <a:rPr lang="en-US" dirty="0"/>
              <a:t>Feedback is coupled directly by mechanical spring force.</a:t>
            </a:r>
            <a:endParaRPr lang="de-DE" dirty="0"/>
          </a:p>
        </p:txBody>
      </p:sp>
      <p:sp>
        <p:nvSpPr>
          <p:cNvPr id="3" name="Title 2">
            <a:extLst>
              <a:ext uri="{FF2B5EF4-FFF2-40B4-BE49-F238E27FC236}">
                <a16:creationId xmlns:a16="http://schemas.microsoft.com/office/drawing/2014/main" id="{91AFDF68-FCF9-2D12-43F9-3A5555308621}"/>
              </a:ext>
            </a:extLst>
          </p:cNvPr>
          <p:cNvSpPr>
            <a:spLocks noGrp="1"/>
          </p:cNvSpPr>
          <p:nvPr>
            <p:ph type="title"/>
          </p:nvPr>
        </p:nvSpPr>
        <p:spPr/>
        <p:txBody>
          <a:bodyPr/>
          <a:lstStyle/>
          <a:p>
            <a:r>
              <a:rPr lang="de-DE" dirty="0"/>
              <a:t>Extension of HPCIM</a:t>
            </a:r>
          </a:p>
        </p:txBody>
      </p:sp>
      <p:sp>
        <p:nvSpPr>
          <p:cNvPr id="4" name="Date Placeholder 3">
            <a:extLst>
              <a:ext uri="{FF2B5EF4-FFF2-40B4-BE49-F238E27FC236}">
                <a16:creationId xmlns:a16="http://schemas.microsoft.com/office/drawing/2014/main" id="{924009A4-39CD-62CA-3923-1FE20593B96E}"/>
              </a:ext>
            </a:extLst>
          </p:cNvPr>
          <p:cNvSpPr>
            <a:spLocks noGrp="1"/>
          </p:cNvSpPr>
          <p:nvPr>
            <p:ph type="dt" sz="half" idx="10"/>
          </p:nvPr>
        </p:nvSpPr>
        <p:spPr/>
        <p:txBody>
          <a:bodyPr/>
          <a:lstStyle/>
          <a:p>
            <a:fld id="{23E2BD91-2AE8-487A-BD5C-78BC9B3F7C4B}" type="datetime1">
              <a:rPr lang="en-US" smtClean="0"/>
              <a:t>2/14/2025</a:t>
            </a:fld>
            <a:endParaRPr lang="en-US" dirty="0"/>
          </a:p>
        </p:txBody>
      </p:sp>
      <p:sp>
        <p:nvSpPr>
          <p:cNvPr id="5" name="Footer Placeholder 4">
            <a:extLst>
              <a:ext uri="{FF2B5EF4-FFF2-40B4-BE49-F238E27FC236}">
                <a16:creationId xmlns:a16="http://schemas.microsoft.com/office/drawing/2014/main" id="{E55F4F11-9F96-526C-880B-128356B3C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AFB6F-35C0-1757-FD91-7DAD4672D1DC}"/>
              </a:ext>
            </a:extLst>
          </p:cNvPr>
          <p:cNvSpPr>
            <a:spLocks noGrp="1"/>
          </p:cNvSpPr>
          <p:nvPr>
            <p:ph type="sldNum" sz="quarter" idx="12"/>
          </p:nvPr>
        </p:nvSpPr>
        <p:spPr/>
        <p:txBody>
          <a:bodyPr/>
          <a:lstStyle/>
          <a:p>
            <a:fld id="{2697313F-D866-4554-955F-25FA0D5B9080}" type="slidenum">
              <a:rPr lang="en-US" smtClean="0"/>
              <a:t>6</a:t>
            </a:fld>
            <a:endParaRPr lang="en-US"/>
          </a:p>
        </p:txBody>
      </p:sp>
      <p:sp>
        <p:nvSpPr>
          <p:cNvPr id="9" name="TextBox 8">
            <a:extLst>
              <a:ext uri="{FF2B5EF4-FFF2-40B4-BE49-F238E27FC236}">
                <a16:creationId xmlns:a16="http://schemas.microsoft.com/office/drawing/2014/main" id="{14EA2D47-FDD4-1B99-C2DE-273208BBC4EB}"/>
              </a:ext>
            </a:extLst>
          </p:cNvPr>
          <p:cNvSpPr txBox="1"/>
          <p:nvPr/>
        </p:nvSpPr>
        <p:spPr>
          <a:xfrm>
            <a:off x="560613" y="6110129"/>
            <a:ext cx="8022772" cy="246221"/>
          </a:xfrm>
          <a:prstGeom prst="rect">
            <a:avLst/>
          </a:prstGeom>
          <a:noFill/>
        </p:spPr>
        <p:txBody>
          <a:bodyPr wrap="square">
            <a:spAutoFit/>
          </a:bodyPr>
          <a:lstStyle/>
          <a:p>
            <a:r>
              <a:rPr lang="en-US" sz="1000" b="0" dirty="0">
                <a:solidFill>
                  <a:srgbClr val="19375B"/>
                </a:solidFill>
              </a:rPr>
              <a:t>[3] Rah, </a:t>
            </a:r>
            <a:r>
              <a:rPr lang="en-US" sz="1000" b="0" dirty="0" err="1">
                <a:solidFill>
                  <a:srgbClr val="19375B"/>
                </a:solidFill>
              </a:rPr>
              <a:t>Yoonhyuk</a:t>
            </a:r>
            <a:r>
              <a:rPr lang="en-US" sz="1000" b="0" dirty="0">
                <a:solidFill>
                  <a:srgbClr val="19375B"/>
                </a:solidFill>
              </a:rPr>
              <a:t>, et al. "Low power coherent </a:t>
            </a:r>
            <a:r>
              <a:rPr lang="en-US" sz="1000" b="0" dirty="0" err="1">
                <a:solidFill>
                  <a:srgbClr val="19375B"/>
                </a:solidFill>
              </a:rPr>
              <a:t>ising</a:t>
            </a:r>
            <a:r>
              <a:rPr lang="en-US" sz="1000" b="0" dirty="0">
                <a:solidFill>
                  <a:srgbClr val="19375B"/>
                </a:solidFill>
              </a:rPr>
              <a:t> machine based on mechanical </a:t>
            </a:r>
            <a:r>
              <a:rPr lang="en-US" sz="1000" b="0" dirty="0" err="1">
                <a:solidFill>
                  <a:srgbClr val="19375B"/>
                </a:solidFill>
              </a:rPr>
              <a:t>kerr</a:t>
            </a:r>
            <a:r>
              <a:rPr lang="en-US" sz="1000" b="0" dirty="0">
                <a:solidFill>
                  <a:srgbClr val="19375B"/>
                </a:solidFill>
              </a:rPr>
              <a:t> nonlinearity." Physical Review Letters 130.7 (2023).</a:t>
            </a:r>
          </a:p>
        </p:txBody>
      </p:sp>
      <p:pic>
        <p:nvPicPr>
          <p:cNvPr id="10" name="Picture 9">
            <a:extLst>
              <a:ext uri="{FF2B5EF4-FFF2-40B4-BE49-F238E27FC236}">
                <a16:creationId xmlns:a16="http://schemas.microsoft.com/office/drawing/2014/main" id="{DD522869-973F-6975-C840-4BC531629B6D}"/>
              </a:ext>
            </a:extLst>
          </p:cNvPr>
          <p:cNvPicPr>
            <a:picLocks noChangeAspect="1"/>
          </p:cNvPicPr>
          <p:nvPr/>
        </p:nvPicPr>
        <p:blipFill>
          <a:blip r:embed="rId3"/>
          <a:srcRect l="1548"/>
          <a:stretch/>
        </p:blipFill>
        <p:spPr>
          <a:xfrm>
            <a:off x="141514" y="1752981"/>
            <a:ext cx="9002486" cy="2524724"/>
          </a:xfrm>
          <a:prstGeom prst="rect">
            <a:avLst/>
          </a:prstGeom>
        </p:spPr>
      </p:pic>
      <p:sp>
        <p:nvSpPr>
          <p:cNvPr id="11" name="TextBox 10">
            <a:extLst>
              <a:ext uri="{FF2B5EF4-FFF2-40B4-BE49-F238E27FC236}">
                <a16:creationId xmlns:a16="http://schemas.microsoft.com/office/drawing/2014/main" id="{10E72B4D-0693-69CD-2DA7-AC8EF386C658}"/>
              </a:ext>
            </a:extLst>
          </p:cNvPr>
          <p:cNvSpPr txBox="1"/>
          <p:nvPr/>
        </p:nvSpPr>
        <p:spPr>
          <a:xfrm>
            <a:off x="903515" y="4125275"/>
            <a:ext cx="7701147" cy="276999"/>
          </a:xfrm>
          <a:prstGeom prst="rect">
            <a:avLst/>
          </a:prstGeom>
          <a:noFill/>
        </p:spPr>
        <p:txBody>
          <a:bodyPr wrap="none" rtlCol="0">
            <a:spAutoFit/>
          </a:bodyPr>
          <a:lstStyle/>
          <a:p>
            <a:r>
              <a:rPr lang="de-DE" sz="1200" b="0" dirty="0">
                <a:solidFill>
                  <a:srgbClr val="19375B"/>
                </a:solidFill>
              </a:rPr>
              <a:t>(a) </a:t>
            </a:r>
            <a:r>
              <a:rPr lang="en-US" sz="1200" b="0" dirty="0">
                <a:solidFill>
                  <a:srgbClr val="19375B"/>
                </a:solidFill>
              </a:rPr>
              <a:t>Photonic circuit of optical-Kerr CIM as in HPIIM.                (b) Photonic circuit of mechanical-Kerr CIM in [3].</a:t>
            </a:r>
            <a:r>
              <a:rPr lang="de-DE" sz="1200" b="0" dirty="0">
                <a:solidFill>
                  <a:srgbClr val="19375B"/>
                </a:solidFill>
              </a:rPr>
              <a:t> </a:t>
            </a:r>
          </a:p>
        </p:txBody>
      </p:sp>
    </p:spTree>
    <p:extLst>
      <p:ext uri="{BB962C8B-B14F-4D97-AF65-F5344CB8AC3E}">
        <p14:creationId xmlns:p14="http://schemas.microsoft.com/office/powerpoint/2010/main" val="240698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625E5E-A6A9-87F1-4806-B085A8725CBF}"/>
              </a:ext>
            </a:extLst>
          </p:cNvPr>
          <p:cNvSpPr>
            <a:spLocks noGrp="1"/>
          </p:cNvSpPr>
          <p:nvPr>
            <p:ph idx="1"/>
          </p:nvPr>
        </p:nvSpPr>
        <p:spPr/>
        <p:txBody>
          <a:bodyPr/>
          <a:lstStyle/>
          <a:p>
            <a:r>
              <a:rPr lang="en-US" dirty="0"/>
              <a:t>Silicon and silicon-based platforms have strong optical nonlinearities:</a:t>
            </a:r>
          </a:p>
          <a:p>
            <a:pPr lvl="1"/>
            <a:r>
              <a:rPr lang="de-DE" b="1" dirty="0"/>
              <a:t>Kerr Effect</a:t>
            </a:r>
          </a:p>
          <a:p>
            <a:pPr lvl="2"/>
            <a:r>
              <a:rPr lang="en-US" dirty="0"/>
              <a:t>A change in the refractive index in response to an applied electric field.</a:t>
            </a:r>
            <a:endParaRPr lang="de-DE" dirty="0"/>
          </a:p>
          <a:p>
            <a:pPr lvl="1"/>
            <a:r>
              <a:rPr lang="de-DE" b="1" dirty="0"/>
              <a:t>Free Carrier Effect (FCE)</a:t>
            </a:r>
          </a:p>
          <a:p>
            <a:pPr lvl="2"/>
            <a:r>
              <a:rPr lang="en-US" dirty="0"/>
              <a:t>A change in the refractive index in response to the density of free carriers.</a:t>
            </a:r>
            <a:endParaRPr lang="de-DE" dirty="0"/>
          </a:p>
          <a:p>
            <a:pPr lvl="2"/>
            <a:r>
              <a:rPr lang="de-DE" dirty="0"/>
              <a:t>FCE includes  </a:t>
            </a:r>
            <a:r>
              <a:rPr lang="en-US" dirty="0"/>
              <a:t>Free-carrier absorption (FCA) and free-carrier dispersion (FCD).</a:t>
            </a:r>
            <a:endParaRPr lang="de-DE" dirty="0"/>
          </a:p>
          <a:p>
            <a:pPr lvl="2"/>
            <a:r>
              <a:rPr lang="de-DE" dirty="0"/>
              <a:t>Consider only FCE induced by two-photon absorption (</a:t>
            </a:r>
            <a:r>
              <a:rPr lang="en-US" dirty="0"/>
              <a:t>TPA)</a:t>
            </a:r>
            <a:r>
              <a:rPr lang="de-DE" dirty="0"/>
              <a:t>.</a:t>
            </a:r>
          </a:p>
          <a:p>
            <a:pPr lvl="1"/>
            <a:r>
              <a:rPr lang="de-DE" b="1" dirty="0"/>
              <a:t>Thermo-optic effect (TOE) </a:t>
            </a:r>
          </a:p>
          <a:p>
            <a:pPr lvl="2"/>
            <a:r>
              <a:rPr lang="en-US" dirty="0"/>
              <a:t>A change in the refractive index in response to temperature.</a:t>
            </a:r>
            <a:endParaRPr lang="de-DE" dirty="0"/>
          </a:p>
          <a:p>
            <a:pPr lvl="2"/>
            <a:r>
              <a:rPr lang="de-DE" dirty="0"/>
              <a:t>Consider only the h</a:t>
            </a:r>
            <a:r>
              <a:rPr lang="en-US" dirty="0"/>
              <a:t>eat generated from absorption — TPA and FCA.</a:t>
            </a:r>
            <a:endParaRPr lang="de-DE" dirty="0"/>
          </a:p>
        </p:txBody>
      </p:sp>
      <p:sp>
        <p:nvSpPr>
          <p:cNvPr id="3" name="Title 2">
            <a:extLst>
              <a:ext uri="{FF2B5EF4-FFF2-40B4-BE49-F238E27FC236}">
                <a16:creationId xmlns:a16="http://schemas.microsoft.com/office/drawing/2014/main" id="{BB85A645-5D59-7020-5754-328958EEEED5}"/>
              </a:ext>
            </a:extLst>
          </p:cNvPr>
          <p:cNvSpPr>
            <a:spLocks noGrp="1"/>
          </p:cNvSpPr>
          <p:nvPr>
            <p:ph type="title"/>
          </p:nvPr>
        </p:nvSpPr>
        <p:spPr>
          <a:xfrm>
            <a:off x="250825" y="149225"/>
            <a:ext cx="7652204" cy="647700"/>
          </a:xfrm>
        </p:spPr>
        <p:txBody>
          <a:bodyPr/>
          <a:lstStyle/>
          <a:p>
            <a:r>
              <a:rPr lang="de-DE" sz="2800" dirty="0"/>
              <a:t>Optical Nonlinearities in Silicon Photonics</a:t>
            </a:r>
          </a:p>
        </p:txBody>
      </p:sp>
      <p:sp>
        <p:nvSpPr>
          <p:cNvPr id="4" name="Date Placeholder 3">
            <a:extLst>
              <a:ext uri="{FF2B5EF4-FFF2-40B4-BE49-F238E27FC236}">
                <a16:creationId xmlns:a16="http://schemas.microsoft.com/office/drawing/2014/main" id="{50528525-2A00-D617-AAB5-33EE74900F7B}"/>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27005717-4423-D110-003C-C5C850485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7CD73-5BCC-028F-337B-94901886FD43}"/>
              </a:ext>
            </a:extLst>
          </p:cNvPr>
          <p:cNvSpPr>
            <a:spLocks noGrp="1"/>
          </p:cNvSpPr>
          <p:nvPr>
            <p:ph type="sldNum" sz="quarter" idx="12"/>
          </p:nvPr>
        </p:nvSpPr>
        <p:spPr/>
        <p:txBody>
          <a:bodyPr/>
          <a:lstStyle/>
          <a:p>
            <a:fld id="{2697313F-D866-4554-955F-25FA0D5B9080}" type="slidenum">
              <a:rPr lang="en-US" smtClean="0"/>
              <a:t>7</a:t>
            </a:fld>
            <a:endParaRPr lang="en-US"/>
          </a:p>
        </p:txBody>
      </p:sp>
    </p:spTree>
    <p:extLst>
      <p:ext uri="{BB962C8B-B14F-4D97-AF65-F5344CB8AC3E}">
        <p14:creationId xmlns:p14="http://schemas.microsoft.com/office/powerpoint/2010/main" val="2209817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99B9874A-10D7-3A89-718F-3ABAA1C0B1AD}"/>
                  </a:ext>
                </a:extLst>
              </p:cNvPr>
              <p:cNvSpPr>
                <a:spLocks noGrp="1"/>
              </p:cNvSpPr>
              <p:nvPr>
                <p:ph idx="1"/>
              </p:nvPr>
            </p:nvSpPr>
            <p:spPr/>
            <p:txBody>
              <a:bodyPr/>
              <a:lstStyle/>
              <a:p>
                <a:r>
                  <a:rPr lang="de-DE" sz="2200" dirty="0"/>
                  <a:t>Considering only the Kerr Effect, the dynamics of mode amplitude can be expressed as:</a:t>
                </a:r>
              </a:p>
              <a:p>
                <a:pPr lvl="1"/>
                <a14:m>
                  <m:oMath xmlns:m="http://schemas.openxmlformats.org/officeDocument/2006/math">
                    <m:acc>
                      <m:accPr>
                        <m:chr m:val="̇"/>
                        <m:ctrlPr>
                          <a:rPr lang="de-DE" i="1" dirty="0" smtClean="0">
                            <a:solidFill>
                              <a:srgbClr val="19375B"/>
                            </a:solidFill>
                            <a:latin typeface="Cambria Math" panose="02040503050406030204" pitchFamily="18" charset="0"/>
                          </a:rPr>
                        </m:ctrlPr>
                      </m:accPr>
                      <m:e>
                        <m:r>
                          <a:rPr lang="de-DE" dirty="0">
                            <a:solidFill>
                              <a:srgbClr val="19375B"/>
                            </a:solidFill>
                            <a:latin typeface="Cambria Math" panose="02040503050406030204" pitchFamily="18" charset="0"/>
                          </a:rPr>
                          <m:t>𝑧</m:t>
                        </m:r>
                      </m:e>
                    </m:acc>
                    <m:r>
                      <a:rPr lang="de-DE" dirty="0">
                        <a:solidFill>
                          <a:srgbClr val="19375B"/>
                        </a:solidFill>
                        <a:latin typeface="Cambria Math" panose="02040503050406030204" pitchFamily="18" charset="0"/>
                      </a:rPr>
                      <m:t>=−</m:t>
                    </m:r>
                    <m:d>
                      <m:dPr>
                        <m:begChr m:val="["/>
                        <m:endChr m:val="]"/>
                        <m:ctrlPr>
                          <a:rPr lang="de-DE" i="1" dirty="0">
                            <a:solidFill>
                              <a:srgbClr val="19375B"/>
                            </a:solidFill>
                            <a:latin typeface="Cambria Math" panose="02040503050406030204" pitchFamily="18" charset="0"/>
                          </a:rPr>
                        </m:ctrlPr>
                      </m:dPr>
                      <m:e>
                        <m:f>
                          <m:fPr>
                            <m:ctrlPr>
                              <a:rPr lang="de-DE" i="1" dirty="0">
                                <a:solidFill>
                                  <a:srgbClr val="19375B"/>
                                </a:solidFill>
                                <a:latin typeface="Cambria Math" panose="02040503050406030204" pitchFamily="18" charset="0"/>
                              </a:rPr>
                            </m:ctrlPr>
                          </m:fPr>
                          <m:num>
                            <m:sSub>
                              <m:sSubPr>
                                <m:ctrlPr>
                                  <a:rPr lang="de-DE" i="1" dirty="0">
                                    <a:solidFill>
                                      <a:srgbClr val="19375B"/>
                                    </a:solidFill>
                                    <a:latin typeface="Cambria Math" panose="02040503050406030204" pitchFamily="18" charset="0"/>
                                  </a:rPr>
                                </m:ctrlPr>
                              </m:sSubPr>
                              <m:e>
                                <m:r>
                                  <a:rPr lang="de-DE" dirty="0">
                                    <a:solidFill>
                                      <a:srgbClr val="19375B"/>
                                    </a:solidFill>
                                    <a:latin typeface="Cambria Math" panose="02040503050406030204" pitchFamily="18" charset="0"/>
                                  </a:rPr>
                                  <m:t>𝑘</m:t>
                                </m:r>
                              </m:e>
                              <m:sub>
                                <m:r>
                                  <a:rPr lang="de-DE" dirty="0">
                                    <a:solidFill>
                                      <a:srgbClr val="19375B"/>
                                    </a:solidFill>
                                    <a:latin typeface="Cambria Math" panose="02040503050406030204" pitchFamily="18" charset="0"/>
                                  </a:rPr>
                                  <m:t>𝑇</m:t>
                                </m:r>
                              </m:sub>
                            </m:sSub>
                          </m:num>
                          <m:den>
                            <m:r>
                              <a:rPr lang="de-DE" dirty="0">
                                <a:solidFill>
                                  <a:srgbClr val="19375B"/>
                                </a:solidFill>
                                <a:latin typeface="Cambria Math" panose="02040503050406030204" pitchFamily="18" charset="0"/>
                              </a:rPr>
                              <m:t>2</m:t>
                            </m:r>
                          </m:den>
                        </m:f>
                        <m:r>
                          <a:rPr lang="de-DE" dirty="0">
                            <a:solidFill>
                              <a:srgbClr val="19375B"/>
                            </a:solidFill>
                            <a:latin typeface="Cambria Math" panose="02040503050406030204" pitchFamily="18" charset="0"/>
                          </a:rPr>
                          <m:t>+</m:t>
                        </m:r>
                        <m:r>
                          <m:rPr>
                            <m:sty m:val="p"/>
                          </m:rPr>
                          <a:rPr lang="de-DE" b="0" i="0" dirty="0" smtClean="0">
                            <a:solidFill>
                              <a:srgbClr val="19375B"/>
                            </a:solidFill>
                            <a:latin typeface="Cambria Math" panose="02040503050406030204" pitchFamily="18" charset="0"/>
                          </a:rPr>
                          <m:t>i</m:t>
                        </m:r>
                        <m:d>
                          <m:dPr>
                            <m:ctrlPr>
                              <a:rPr lang="de-DE" i="1" dirty="0">
                                <a:solidFill>
                                  <a:srgbClr val="19375B"/>
                                </a:solidFill>
                                <a:latin typeface="Cambria Math" panose="02040503050406030204" pitchFamily="18" charset="0"/>
                              </a:rPr>
                            </m:ctrlPr>
                          </m:dPr>
                          <m:e>
                            <m:r>
                              <m:rPr>
                                <m:sty m:val="p"/>
                              </m:rPr>
                              <a:rPr lang="de-DE" dirty="0">
                                <a:solidFill>
                                  <a:srgbClr val="19375B"/>
                                </a:solidFill>
                                <a:latin typeface="Cambria Math" panose="02040503050406030204" pitchFamily="18" charset="0"/>
                              </a:rPr>
                              <m:t>Δ</m:t>
                            </m:r>
                            <m:r>
                              <a:rPr lang="de-DE" dirty="0">
                                <a:solidFill>
                                  <a:srgbClr val="19375B"/>
                                </a:solidFill>
                                <a:latin typeface="Cambria Math" panose="02040503050406030204" pitchFamily="18" charset="0"/>
                              </a:rPr>
                              <m:t>+</m:t>
                            </m:r>
                            <m:r>
                              <a:rPr lang="de-DE" dirty="0">
                                <a:solidFill>
                                  <a:srgbClr val="19375B"/>
                                </a:solidFill>
                                <a:highlight>
                                  <a:srgbClr val="FFFF00"/>
                                </a:highlight>
                                <a:latin typeface="Cambria Math" panose="02040503050406030204" pitchFamily="18" charset="0"/>
                              </a:rPr>
                              <m:t>𝜒</m:t>
                            </m:r>
                            <m:sSup>
                              <m:sSupPr>
                                <m:ctrlPr>
                                  <a:rPr lang="de-DE" i="1" dirty="0">
                                    <a:solidFill>
                                      <a:srgbClr val="19375B"/>
                                    </a:solidFill>
                                    <a:latin typeface="Cambria Math" panose="02040503050406030204" pitchFamily="18" charset="0"/>
                                  </a:rPr>
                                </m:ctrlPr>
                              </m:sSupPr>
                              <m:e>
                                <m:d>
                                  <m:dPr>
                                    <m:begChr m:val="|"/>
                                    <m:endChr m:val="|"/>
                                    <m:ctrlPr>
                                      <a:rPr lang="de-DE" i="1" dirty="0">
                                        <a:solidFill>
                                          <a:srgbClr val="19375B"/>
                                        </a:solidFill>
                                        <a:latin typeface="Cambria Math" panose="02040503050406030204" pitchFamily="18" charset="0"/>
                                      </a:rPr>
                                    </m:ctrlPr>
                                  </m:dPr>
                                  <m:e>
                                    <m:r>
                                      <a:rPr lang="de-DE" dirty="0">
                                        <a:solidFill>
                                          <a:srgbClr val="19375B"/>
                                        </a:solidFill>
                                        <a:latin typeface="Cambria Math" panose="02040503050406030204" pitchFamily="18" charset="0"/>
                                      </a:rPr>
                                      <m:t>𝑧</m:t>
                                    </m:r>
                                  </m:e>
                                </m:d>
                              </m:e>
                              <m:sup>
                                <m:r>
                                  <a:rPr lang="de-DE" dirty="0">
                                    <a:solidFill>
                                      <a:srgbClr val="19375B"/>
                                    </a:solidFill>
                                    <a:latin typeface="Cambria Math" panose="02040503050406030204" pitchFamily="18" charset="0"/>
                                  </a:rPr>
                                  <m:t>2</m:t>
                                </m:r>
                              </m:sup>
                            </m:sSup>
                          </m:e>
                        </m:d>
                      </m:e>
                    </m:d>
                    <m:r>
                      <a:rPr lang="de-DE" dirty="0">
                        <a:solidFill>
                          <a:srgbClr val="19375B"/>
                        </a:solidFill>
                        <a:latin typeface="Cambria Math" panose="02040503050406030204" pitchFamily="18" charset="0"/>
                      </a:rPr>
                      <m:t>𝑧</m:t>
                    </m:r>
                    <m:r>
                      <a:rPr lang="de-DE" dirty="0">
                        <a:solidFill>
                          <a:srgbClr val="19375B"/>
                        </a:solidFill>
                        <a:latin typeface="Cambria Math" panose="02040503050406030204" pitchFamily="18" charset="0"/>
                      </a:rPr>
                      <m:t>−</m:t>
                    </m:r>
                    <m:rad>
                      <m:radPr>
                        <m:degHide m:val="on"/>
                        <m:ctrlPr>
                          <a:rPr lang="de-DE" i="1" dirty="0">
                            <a:solidFill>
                              <a:srgbClr val="19375B"/>
                            </a:solidFill>
                            <a:latin typeface="Cambria Math" panose="02040503050406030204" pitchFamily="18" charset="0"/>
                          </a:rPr>
                        </m:ctrlPr>
                      </m:radPr>
                      <m:deg/>
                      <m:e>
                        <m:r>
                          <a:rPr lang="de-DE" dirty="0">
                            <a:solidFill>
                              <a:srgbClr val="19375B"/>
                            </a:solidFill>
                            <a:latin typeface="Cambria Math" panose="02040503050406030204" pitchFamily="18" charset="0"/>
                          </a:rPr>
                          <m:t>𝑘</m:t>
                        </m:r>
                      </m:e>
                    </m:rad>
                    <m:r>
                      <a:rPr lang="de-DE" dirty="0">
                        <a:solidFill>
                          <a:srgbClr val="19375B"/>
                        </a:solidFill>
                        <a:latin typeface="Cambria Math" panose="02040503050406030204" pitchFamily="18" charset="0"/>
                      </a:rPr>
                      <m:t>𝑢</m:t>
                    </m:r>
                  </m:oMath>
                </a14:m>
                <a:r>
                  <a:rPr lang="de-DE" dirty="0">
                    <a:solidFill>
                      <a:srgbClr val="19375B"/>
                    </a:solidFill>
                  </a:rPr>
                  <a:t> [1]</a:t>
                </a:r>
              </a:p>
              <a:p>
                <a:pPr lvl="2"/>
                <a:r>
                  <a:rPr lang="de-DE" sz="2000" dirty="0">
                    <a:solidFill>
                      <a:srgbClr val="19375B"/>
                    </a:solidFill>
                  </a:rPr>
                  <a:t>z: </a:t>
                </a:r>
                <a:r>
                  <a:rPr lang="en-US" sz="2000" dirty="0">
                    <a:solidFill>
                      <a:srgbClr val="19375B"/>
                    </a:solidFill>
                  </a:rPr>
                  <a:t>complex amplitude of the resonator, </a:t>
                </a:r>
                <a14:m>
                  <m:oMath xmlns:m="http://schemas.openxmlformats.org/officeDocument/2006/math">
                    <m:r>
                      <a:rPr lang="de-DE" sz="2000" b="0" i="1" smtClean="0">
                        <a:solidFill>
                          <a:srgbClr val="19375B"/>
                        </a:solidFill>
                        <a:latin typeface="Cambria Math" panose="02040503050406030204" pitchFamily="18" charset="0"/>
                      </a:rPr>
                      <m:t>𝐸</m:t>
                    </m:r>
                    <m:r>
                      <a:rPr lang="de-DE" sz="2000" b="0" i="1" smtClean="0">
                        <a:solidFill>
                          <a:srgbClr val="19375B"/>
                        </a:solidFill>
                        <a:latin typeface="Cambria Math" panose="02040503050406030204" pitchFamily="18" charset="0"/>
                      </a:rPr>
                      <m:t>≔</m:t>
                    </m:r>
                    <m:sSup>
                      <m:sSupPr>
                        <m:ctrlPr>
                          <a:rPr lang="de-DE" sz="2000" b="0" i="1" smtClean="0">
                            <a:solidFill>
                              <a:srgbClr val="19375B"/>
                            </a:solidFill>
                            <a:latin typeface="Cambria Math" panose="02040503050406030204" pitchFamily="18" charset="0"/>
                          </a:rPr>
                        </m:ctrlPr>
                      </m:sSupPr>
                      <m:e>
                        <m:d>
                          <m:dPr>
                            <m:begChr m:val="|"/>
                            <m:endChr m:val="|"/>
                            <m:ctrlPr>
                              <a:rPr lang="de-DE" sz="2000" b="0" i="1" smtClean="0">
                                <a:solidFill>
                                  <a:srgbClr val="19375B"/>
                                </a:solidFill>
                                <a:latin typeface="Cambria Math" panose="02040503050406030204" pitchFamily="18" charset="0"/>
                              </a:rPr>
                            </m:ctrlPr>
                          </m:dPr>
                          <m:e>
                            <m:r>
                              <a:rPr lang="de-DE" sz="2000" b="0" i="1" smtClean="0">
                                <a:solidFill>
                                  <a:srgbClr val="19375B"/>
                                </a:solidFill>
                                <a:latin typeface="Cambria Math" panose="02040503050406030204" pitchFamily="18" charset="0"/>
                              </a:rPr>
                              <m:t>𝑧</m:t>
                            </m:r>
                          </m:e>
                        </m:d>
                      </m:e>
                      <m:sup>
                        <m:r>
                          <a:rPr lang="de-DE" sz="2000" b="0" i="1" smtClean="0">
                            <a:solidFill>
                              <a:srgbClr val="19375B"/>
                            </a:solidFill>
                            <a:latin typeface="Cambria Math" panose="02040503050406030204" pitchFamily="18" charset="0"/>
                          </a:rPr>
                          <m:t>2</m:t>
                        </m:r>
                      </m:sup>
                    </m:sSup>
                  </m:oMath>
                </a14:m>
                <a:r>
                  <a:rPr lang="en-US" sz="2000" dirty="0">
                    <a:solidFill>
                      <a:srgbClr val="19375B"/>
                    </a:solidFill>
                  </a:rPr>
                  <a:t>.</a:t>
                </a:r>
              </a:p>
              <a:p>
                <a:pPr lvl="2"/>
                <a14:m>
                  <m:oMath xmlns:m="http://schemas.openxmlformats.org/officeDocument/2006/math">
                    <m:sSub>
                      <m:sSubPr>
                        <m:ctrlPr>
                          <a:rPr lang="de-DE" sz="2000" i="1" dirty="0" smtClean="0">
                            <a:solidFill>
                              <a:srgbClr val="19375B"/>
                            </a:solidFill>
                            <a:latin typeface="Cambria Math" panose="02040503050406030204" pitchFamily="18" charset="0"/>
                          </a:rPr>
                        </m:ctrlPr>
                      </m:sSubPr>
                      <m:e>
                        <m:r>
                          <a:rPr lang="de-DE" sz="2000" i="1" dirty="0">
                            <a:solidFill>
                              <a:srgbClr val="19375B"/>
                            </a:solidFill>
                            <a:latin typeface="Cambria Math" panose="02040503050406030204" pitchFamily="18" charset="0"/>
                          </a:rPr>
                          <m:t>𝑘</m:t>
                        </m:r>
                      </m:e>
                      <m:sub>
                        <m:r>
                          <a:rPr lang="de-DE" sz="2000" i="1" dirty="0">
                            <a:solidFill>
                              <a:srgbClr val="19375B"/>
                            </a:solidFill>
                            <a:latin typeface="Cambria Math" panose="02040503050406030204" pitchFamily="18" charset="0"/>
                          </a:rPr>
                          <m:t>𝑇</m:t>
                        </m:r>
                      </m:sub>
                    </m:sSub>
                  </m:oMath>
                </a14:m>
                <a:r>
                  <a:rPr lang="de-DE" sz="2000" dirty="0">
                    <a:solidFill>
                      <a:srgbClr val="19375B"/>
                    </a:solidFill>
                  </a:rPr>
                  <a:t>: </a:t>
                </a:r>
                <a14:m>
                  <m:oMath xmlns:m="http://schemas.openxmlformats.org/officeDocument/2006/math">
                    <m:f>
                      <m:fPr>
                        <m:ctrlPr>
                          <a:rPr lang="de-DE" sz="2000" b="0" i="1" smtClean="0">
                            <a:solidFill>
                              <a:srgbClr val="19375B"/>
                            </a:solidFill>
                            <a:latin typeface="Cambria Math" panose="02040503050406030204" pitchFamily="18" charset="0"/>
                          </a:rPr>
                        </m:ctrlPr>
                      </m:fPr>
                      <m:num>
                        <m:sSub>
                          <m:sSubPr>
                            <m:ctrlPr>
                              <a:rPr lang="de-DE" sz="2000" b="0" i="1" smtClean="0">
                                <a:solidFill>
                                  <a:srgbClr val="19375B"/>
                                </a:solidFill>
                                <a:latin typeface="Cambria Math" panose="02040503050406030204" pitchFamily="18" charset="0"/>
                              </a:rPr>
                            </m:ctrlPr>
                          </m:sSubPr>
                          <m:e>
                            <m:r>
                              <a:rPr lang="de-DE" sz="2000" b="0" i="1" smtClean="0">
                                <a:solidFill>
                                  <a:srgbClr val="19375B"/>
                                </a:solidFill>
                                <a:latin typeface="Cambria Math" panose="02040503050406030204" pitchFamily="18" charset="0"/>
                              </a:rPr>
                              <m:t>𝜔</m:t>
                            </m:r>
                          </m:e>
                          <m:sub>
                            <m:r>
                              <a:rPr lang="de-DE" sz="2000" b="0" i="1" smtClean="0">
                                <a:solidFill>
                                  <a:srgbClr val="19375B"/>
                                </a:solidFill>
                                <a:latin typeface="Cambria Math" panose="02040503050406030204" pitchFamily="18" charset="0"/>
                              </a:rPr>
                              <m:t>0</m:t>
                            </m:r>
                          </m:sub>
                        </m:sSub>
                      </m:num>
                      <m:den>
                        <m:r>
                          <a:rPr lang="de-DE" sz="2000" b="0" i="1" smtClean="0">
                            <a:solidFill>
                              <a:srgbClr val="19375B"/>
                            </a:solidFill>
                            <a:latin typeface="Cambria Math" panose="02040503050406030204" pitchFamily="18" charset="0"/>
                          </a:rPr>
                          <m:t>𝑄</m:t>
                        </m:r>
                      </m:den>
                    </m:f>
                  </m:oMath>
                </a14:m>
                <a:r>
                  <a:rPr lang="de-DE" sz="2000" dirty="0">
                    <a:solidFill>
                      <a:srgbClr val="19375B"/>
                    </a:solidFill>
                  </a:rPr>
                  <a:t>, line width of the resonator </a:t>
                </a:r>
                <a:r>
                  <a:rPr lang="zh-CN" altLang="en-US" sz="2000" dirty="0">
                    <a:solidFill>
                      <a:srgbClr val="19375B"/>
                    </a:solidFill>
                  </a:rPr>
                  <a:t>（</a:t>
                </a:r>
                <a:r>
                  <a:rPr lang="de-DE" altLang="zh-CN" sz="2000" dirty="0">
                    <a:solidFill>
                      <a:srgbClr val="19375B"/>
                    </a:solidFill>
                  </a:rPr>
                  <a:t>linear </a:t>
                </a:r>
                <a:r>
                  <a:rPr lang="en-US" altLang="zh-CN" sz="2000" dirty="0">
                    <a:solidFill>
                      <a:srgbClr val="19375B"/>
                    </a:solidFill>
                  </a:rPr>
                  <a:t>loss</a:t>
                </a:r>
                <a:r>
                  <a:rPr lang="de-DE" altLang="zh-CN" sz="2000" dirty="0">
                    <a:solidFill>
                      <a:srgbClr val="19375B"/>
                    </a:solidFill>
                  </a:rPr>
                  <a:t> rate including ring loss rate </a:t>
                </a:r>
                <a14:m>
                  <m:oMath xmlns:m="http://schemas.openxmlformats.org/officeDocument/2006/math">
                    <m:sSub>
                      <m:sSubPr>
                        <m:ctrlPr>
                          <a:rPr lang="de-DE" sz="2000" i="1" dirty="0">
                            <a:solidFill>
                              <a:srgbClr val="19375B"/>
                            </a:solidFill>
                            <a:latin typeface="Cambria Math" panose="02040503050406030204" pitchFamily="18" charset="0"/>
                          </a:rPr>
                        </m:ctrlPr>
                      </m:sSubPr>
                      <m:e>
                        <m:r>
                          <a:rPr lang="de-DE" sz="2000" i="1" dirty="0">
                            <a:solidFill>
                              <a:srgbClr val="19375B"/>
                            </a:solidFill>
                            <a:latin typeface="Cambria Math" panose="02040503050406030204" pitchFamily="18" charset="0"/>
                          </a:rPr>
                          <m:t>𝑘</m:t>
                        </m:r>
                      </m:e>
                      <m:sub>
                        <m:r>
                          <a:rPr lang="de-DE" sz="2000" b="0" i="1" dirty="0" smtClean="0">
                            <a:solidFill>
                              <a:srgbClr val="19375B"/>
                            </a:solidFill>
                            <a:latin typeface="Cambria Math" panose="02040503050406030204" pitchFamily="18" charset="0"/>
                          </a:rPr>
                          <m:t>𝐿</m:t>
                        </m:r>
                      </m:sub>
                    </m:sSub>
                    <m:r>
                      <a:rPr lang="de-DE" sz="2000" i="1" dirty="0">
                        <a:solidFill>
                          <a:srgbClr val="19375B"/>
                        </a:solidFill>
                        <a:latin typeface="Cambria Math" panose="02040503050406030204" pitchFamily="18" charset="0"/>
                      </a:rPr>
                      <m:t> </m:t>
                    </m:r>
                  </m:oMath>
                </a14:m>
                <a:r>
                  <a:rPr lang="de-DE" altLang="zh-CN" sz="2000" dirty="0">
                    <a:solidFill>
                      <a:srgbClr val="19375B"/>
                    </a:solidFill>
                  </a:rPr>
                  <a:t>and coupling loss rate </a:t>
                </a:r>
                <a14:m>
                  <m:oMath xmlns:m="http://schemas.openxmlformats.org/officeDocument/2006/math">
                    <m:r>
                      <a:rPr lang="de-DE" sz="2000" i="1">
                        <a:solidFill>
                          <a:srgbClr val="19375B"/>
                        </a:solidFill>
                        <a:latin typeface="Cambria Math" panose="02040503050406030204" pitchFamily="18" charset="0"/>
                      </a:rPr>
                      <m:t>𝑘</m:t>
                    </m:r>
                    <m:r>
                      <a:rPr lang="de-DE" sz="2000" i="1">
                        <a:solidFill>
                          <a:srgbClr val="19375B"/>
                        </a:solidFill>
                        <a:latin typeface="Cambria Math" panose="02040503050406030204" pitchFamily="18" charset="0"/>
                      </a:rPr>
                      <m:t> </m:t>
                    </m:r>
                  </m:oMath>
                </a14:m>
                <a:r>
                  <a:rPr lang="zh-CN" altLang="en-US" sz="2000" dirty="0">
                    <a:solidFill>
                      <a:srgbClr val="19375B"/>
                    </a:solidFill>
                  </a:rPr>
                  <a:t>）</a:t>
                </a:r>
                <a:r>
                  <a:rPr lang="de-DE" sz="2000" dirty="0">
                    <a:solidFill>
                      <a:srgbClr val="19375B"/>
                    </a:solidFill>
                  </a:rPr>
                  <a:t>.</a:t>
                </a:r>
              </a:p>
              <a:p>
                <a:pPr lvl="2"/>
                <a14:m>
                  <m:oMath xmlns:m="http://schemas.openxmlformats.org/officeDocument/2006/math">
                    <m:r>
                      <m:rPr>
                        <m:sty m:val="p"/>
                      </m:rPr>
                      <a:rPr lang="de-DE" sz="2000" b="0" i="0" smtClean="0">
                        <a:solidFill>
                          <a:srgbClr val="19375B"/>
                        </a:solidFill>
                        <a:latin typeface="Cambria Math" panose="02040503050406030204" pitchFamily="18" charset="0"/>
                      </a:rPr>
                      <m:t>Δ</m:t>
                    </m:r>
                  </m:oMath>
                </a14:m>
                <a:r>
                  <a:rPr lang="de-DE" sz="2000" dirty="0">
                    <a:solidFill>
                      <a:srgbClr val="19375B"/>
                    </a:solidFill>
                  </a:rPr>
                  <a:t>: </a:t>
                </a:r>
                <a14:m>
                  <m:oMath xmlns:m="http://schemas.openxmlformats.org/officeDocument/2006/math">
                    <m:sSub>
                      <m:sSubPr>
                        <m:ctrlPr>
                          <a:rPr lang="de-DE" sz="2000" i="1">
                            <a:solidFill>
                              <a:srgbClr val="19375B"/>
                            </a:solidFill>
                            <a:latin typeface="Cambria Math" panose="02040503050406030204" pitchFamily="18" charset="0"/>
                          </a:rPr>
                        </m:ctrlPr>
                      </m:sSubPr>
                      <m:e>
                        <m:r>
                          <a:rPr lang="de-DE" sz="2000" i="1">
                            <a:solidFill>
                              <a:srgbClr val="19375B"/>
                            </a:solidFill>
                            <a:latin typeface="Cambria Math" panose="02040503050406030204" pitchFamily="18" charset="0"/>
                          </a:rPr>
                          <m:t>𝜔</m:t>
                        </m:r>
                      </m:e>
                      <m:sub>
                        <m:r>
                          <a:rPr lang="de-DE" sz="2000" i="1">
                            <a:solidFill>
                              <a:srgbClr val="19375B"/>
                            </a:solidFill>
                            <a:latin typeface="Cambria Math" panose="02040503050406030204" pitchFamily="18" charset="0"/>
                          </a:rPr>
                          <m:t>0</m:t>
                        </m:r>
                      </m:sub>
                    </m:sSub>
                    <m:r>
                      <a:rPr lang="de-DE" sz="2000" b="0" i="1" smtClean="0">
                        <a:solidFill>
                          <a:srgbClr val="19375B"/>
                        </a:solidFill>
                        <a:latin typeface="Cambria Math" panose="02040503050406030204" pitchFamily="18" charset="0"/>
                      </a:rPr>
                      <m:t>−</m:t>
                    </m:r>
                    <m:r>
                      <a:rPr lang="de-DE" sz="2000" b="0" i="1" smtClean="0">
                        <a:solidFill>
                          <a:srgbClr val="19375B"/>
                        </a:solidFill>
                        <a:latin typeface="Cambria Math" panose="02040503050406030204" pitchFamily="18" charset="0"/>
                      </a:rPr>
                      <m:t>𝜔</m:t>
                    </m:r>
                  </m:oMath>
                </a14:m>
                <a:r>
                  <a:rPr lang="de-DE" sz="2000" dirty="0">
                    <a:solidFill>
                      <a:srgbClr val="19375B"/>
                    </a:solidFill>
                  </a:rPr>
                  <a:t>, detuning of the resonance frequency from the drive field.</a:t>
                </a:r>
              </a:p>
              <a:p>
                <a:pPr lvl="2"/>
                <a14:m>
                  <m:oMath xmlns:m="http://schemas.openxmlformats.org/officeDocument/2006/math">
                    <m:r>
                      <a:rPr lang="de-DE" sz="2000" b="0" i="1" smtClean="0">
                        <a:solidFill>
                          <a:srgbClr val="19375B"/>
                        </a:solidFill>
                        <a:latin typeface="Cambria Math" panose="02040503050406030204" pitchFamily="18" charset="0"/>
                      </a:rPr>
                      <m:t>𝜒</m:t>
                    </m:r>
                  </m:oMath>
                </a14:m>
                <a:r>
                  <a:rPr lang="de-DE" sz="2000" dirty="0">
                    <a:solidFill>
                      <a:srgbClr val="19375B"/>
                    </a:solidFill>
                  </a:rPr>
                  <a:t>: dispersive Kerr non-linear coefficient.</a:t>
                </a:r>
              </a:p>
              <a:p>
                <a:pPr lvl="2"/>
                <a:r>
                  <a:rPr lang="de-DE" sz="2000" dirty="0">
                    <a:solidFill>
                      <a:srgbClr val="19375B"/>
                    </a:solidFill>
                  </a:rPr>
                  <a:t>u: drive amplitude, </a:t>
                </a:r>
                <a14:m>
                  <m:oMath xmlns:m="http://schemas.openxmlformats.org/officeDocument/2006/math">
                    <m:r>
                      <m:rPr>
                        <m:sty m:val="p"/>
                      </m:rPr>
                      <a:rPr lang="de-DE" sz="2000" b="0" i="0" smtClean="0">
                        <a:solidFill>
                          <a:srgbClr val="19375B"/>
                        </a:solidFill>
                        <a:latin typeface="Cambria Math" panose="02040503050406030204" pitchFamily="18" charset="0"/>
                      </a:rPr>
                      <m:t>P</m:t>
                    </m:r>
                    <m:r>
                      <a:rPr lang="de-DE" sz="2000" b="0" i="1" smtClean="0">
                        <a:solidFill>
                          <a:srgbClr val="19375B"/>
                        </a:solidFill>
                        <a:latin typeface="Cambria Math" panose="02040503050406030204" pitchFamily="18" charset="0"/>
                      </a:rPr>
                      <m:t>≔</m:t>
                    </m:r>
                    <m:sSup>
                      <m:sSupPr>
                        <m:ctrlPr>
                          <a:rPr lang="de-DE" sz="2000" b="0" i="1" smtClean="0">
                            <a:solidFill>
                              <a:srgbClr val="19375B"/>
                            </a:solidFill>
                            <a:latin typeface="Cambria Math" panose="02040503050406030204" pitchFamily="18" charset="0"/>
                          </a:rPr>
                        </m:ctrlPr>
                      </m:sSupPr>
                      <m:e>
                        <m:d>
                          <m:dPr>
                            <m:begChr m:val="|"/>
                            <m:endChr m:val="|"/>
                            <m:ctrlPr>
                              <a:rPr lang="de-DE" sz="2000" b="0" i="1" smtClean="0">
                                <a:solidFill>
                                  <a:srgbClr val="19375B"/>
                                </a:solidFill>
                                <a:latin typeface="Cambria Math" panose="02040503050406030204" pitchFamily="18" charset="0"/>
                              </a:rPr>
                            </m:ctrlPr>
                          </m:dPr>
                          <m:e>
                            <m:r>
                              <a:rPr lang="de-DE" sz="2000" b="0" i="1" smtClean="0">
                                <a:solidFill>
                                  <a:srgbClr val="19375B"/>
                                </a:solidFill>
                                <a:latin typeface="Cambria Math" panose="02040503050406030204" pitchFamily="18" charset="0"/>
                              </a:rPr>
                              <m:t>𝑢</m:t>
                            </m:r>
                          </m:e>
                        </m:d>
                      </m:e>
                      <m:sup>
                        <m:r>
                          <a:rPr lang="de-DE" sz="2000" b="0" i="1" smtClean="0">
                            <a:solidFill>
                              <a:srgbClr val="19375B"/>
                            </a:solidFill>
                            <a:latin typeface="Cambria Math" panose="02040503050406030204" pitchFamily="18" charset="0"/>
                          </a:rPr>
                          <m:t>2</m:t>
                        </m:r>
                      </m:sup>
                    </m:sSup>
                  </m:oMath>
                </a14:m>
                <a:r>
                  <a:rPr lang="de-DE" sz="2000" dirty="0">
                    <a:solidFill>
                      <a:srgbClr val="19375B"/>
                    </a:solidFill>
                  </a:rPr>
                  <a:t>.</a:t>
                </a:r>
              </a:p>
              <a:p>
                <a:pPr lvl="2"/>
                <a:r>
                  <a:rPr lang="de-DE" sz="2000" dirty="0">
                    <a:solidFill>
                      <a:srgbClr val="19375B"/>
                    </a:solidFill>
                  </a:rPr>
                  <a:t>All parameters are normalized and dimentionless. </a:t>
                </a:r>
              </a:p>
            </p:txBody>
          </p:sp>
        </mc:Choice>
        <mc:Fallback>
          <p:sp>
            <p:nvSpPr>
              <p:cNvPr id="2" name="Content Placeholder 1">
                <a:extLst>
                  <a:ext uri="{FF2B5EF4-FFF2-40B4-BE49-F238E27FC236}">
                    <a16:creationId xmlns:a16="http://schemas.microsoft.com/office/drawing/2014/main" id="{99B9874A-10D7-3A89-718F-3ABAA1C0B1AD}"/>
                  </a:ext>
                </a:extLst>
              </p:cNvPr>
              <p:cNvSpPr>
                <a:spLocks noGrp="1" noRot="1" noChangeAspect="1" noMove="1" noResize="1" noEditPoints="1" noAdjustHandles="1" noChangeArrowheads="1" noChangeShapeType="1" noTextEdit="1"/>
              </p:cNvSpPr>
              <p:nvPr>
                <p:ph idx="1"/>
              </p:nvPr>
            </p:nvSpPr>
            <p:spPr>
              <a:blipFill>
                <a:blip r:embed="rId3"/>
                <a:stretch>
                  <a:fillRect l="-1834" t="-736" r="-91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CC985012-E485-7F8D-E51F-2EAD5D14A20F}"/>
              </a:ext>
            </a:extLst>
          </p:cNvPr>
          <p:cNvSpPr>
            <a:spLocks noGrp="1"/>
          </p:cNvSpPr>
          <p:nvPr>
            <p:ph type="title"/>
          </p:nvPr>
        </p:nvSpPr>
        <p:spPr>
          <a:xfrm>
            <a:off x="250824" y="149225"/>
            <a:ext cx="7151461" cy="647700"/>
          </a:xfrm>
        </p:spPr>
        <p:txBody>
          <a:bodyPr/>
          <a:lstStyle/>
          <a:p>
            <a:r>
              <a:rPr lang="de-DE" dirty="0"/>
              <a:t>Single Resonator with Only Kerr Effect</a:t>
            </a:r>
          </a:p>
        </p:txBody>
      </p:sp>
      <p:sp>
        <p:nvSpPr>
          <p:cNvPr id="4" name="Date Placeholder 3">
            <a:extLst>
              <a:ext uri="{FF2B5EF4-FFF2-40B4-BE49-F238E27FC236}">
                <a16:creationId xmlns:a16="http://schemas.microsoft.com/office/drawing/2014/main" id="{3182262F-0508-F5C6-FC2C-8FA4508F9E58}"/>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8D36A8D8-CAFD-830F-8992-ABE36042B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EF130-FA1D-E33B-C7BD-6D9465F29E53}"/>
              </a:ext>
            </a:extLst>
          </p:cNvPr>
          <p:cNvSpPr>
            <a:spLocks noGrp="1"/>
          </p:cNvSpPr>
          <p:nvPr>
            <p:ph type="sldNum" sz="quarter" idx="12"/>
          </p:nvPr>
        </p:nvSpPr>
        <p:spPr/>
        <p:txBody>
          <a:bodyPr/>
          <a:lstStyle/>
          <a:p>
            <a:fld id="{2697313F-D866-4554-955F-25FA0D5B9080}" type="slidenum">
              <a:rPr lang="en-US" smtClean="0"/>
              <a:t>8</a:t>
            </a:fld>
            <a:endParaRPr lang="en-US" dirty="0"/>
          </a:p>
        </p:txBody>
      </p:sp>
      <p:sp>
        <p:nvSpPr>
          <p:cNvPr id="10" name="TextBox 9">
            <a:extLst>
              <a:ext uri="{FF2B5EF4-FFF2-40B4-BE49-F238E27FC236}">
                <a16:creationId xmlns:a16="http://schemas.microsoft.com/office/drawing/2014/main" id="{394F79DD-0B42-32B5-1387-FDAF2FF91722}"/>
              </a:ext>
            </a:extLst>
          </p:cNvPr>
          <p:cNvSpPr txBox="1"/>
          <p:nvPr/>
        </p:nvSpPr>
        <p:spPr>
          <a:xfrm>
            <a:off x="1323473" y="5956240"/>
            <a:ext cx="6497053" cy="400110"/>
          </a:xfrm>
          <a:prstGeom prst="rect">
            <a:avLst/>
          </a:prstGeom>
          <a:noFill/>
        </p:spPr>
        <p:txBody>
          <a:bodyPr wrap="square">
            <a:spAutoFit/>
          </a:bodyPr>
          <a:lstStyle/>
          <a:p>
            <a:r>
              <a:rPr lang="en-US" sz="1000" b="0" dirty="0">
                <a:solidFill>
                  <a:srgbClr val="19375B"/>
                </a:solidFill>
              </a:rPr>
              <a:t>[2] Tezak, Nikolas, et al. "Integrated coherent </a:t>
            </a:r>
            <a:r>
              <a:rPr lang="en-US" sz="1000" b="0" dirty="0" err="1">
                <a:solidFill>
                  <a:srgbClr val="19375B"/>
                </a:solidFill>
              </a:rPr>
              <a:t>Ising</a:t>
            </a:r>
            <a:r>
              <a:rPr lang="en-US" sz="1000" b="0" dirty="0">
                <a:solidFill>
                  <a:srgbClr val="19375B"/>
                </a:solidFill>
              </a:rPr>
              <a:t> machines based on self-phase modulation in </a:t>
            </a:r>
            <a:r>
              <a:rPr lang="en-US" sz="1000" b="0" dirty="0" err="1">
                <a:solidFill>
                  <a:srgbClr val="19375B"/>
                </a:solidFill>
              </a:rPr>
              <a:t>microring</a:t>
            </a:r>
            <a:r>
              <a:rPr lang="en-US" sz="1000" b="0" dirty="0">
                <a:solidFill>
                  <a:srgbClr val="19375B"/>
                </a:solidFill>
              </a:rPr>
              <a:t> resonators." IEEE Journal of Selected Topics in Quantum Electronics 26.1 (2019): 1-15.</a:t>
            </a:r>
          </a:p>
        </p:txBody>
      </p:sp>
      <p:cxnSp>
        <p:nvCxnSpPr>
          <p:cNvPr id="8" name="Straight Connector 7">
            <a:extLst>
              <a:ext uri="{FF2B5EF4-FFF2-40B4-BE49-F238E27FC236}">
                <a16:creationId xmlns:a16="http://schemas.microsoft.com/office/drawing/2014/main" id="{FA1E3983-A215-80E7-78E6-D68300C5B5CA}"/>
              </a:ext>
            </a:extLst>
          </p:cNvPr>
          <p:cNvCxnSpPr/>
          <p:nvPr/>
        </p:nvCxnSpPr>
        <p:spPr bwMode="auto">
          <a:xfrm>
            <a:off x="1665514" y="2100943"/>
            <a:ext cx="402772" cy="457200"/>
          </a:xfrm>
          <a:prstGeom prst="line">
            <a:avLst/>
          </a:prstGeom>
          <a:noFill/>
          <a:ln w="12700" cap="flat" cmpd="sng" algn="ctr">
            <a:solidFill>
              <a:srgbClr val="E0260C"/>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700F961A-419F-BF01-FA3D-46EEE1E58666}"/>
              </a:ext>
            </a:extLst>
          </p:cNvPr>
          <p:cNvSpPr txBox="1"/>
          <p:nvPr/>
        </p:nvSpPr>
        <p:spPr>
          <a:xfrm>
            <a:off x="2686050" y="2013505"/>
            <a:ext cx="1374094" cy="261610"/>
          </a:xfrm>
          <a:prstGeom prst="rect">
            <a:avLst/>
          </a:prstGeom>
          <a:noFill/>
        </p:spPr>
        <p:txBody>
          <a:bodyPr wrap="none" rtlCol="0">
            <a:spAutoFit/>
          </a:bodyPr>
          <a:lstStyle/>
          <a:p>
            <a:r>
              <a:rPr lang="de-DE" sz="1100" b="0" dirty="0">
                <a:solidFill>
                  <a:srgbClr val="FF0000"/>
                </a:solidFill>
              </a:rPr>
              <a:t>n_kerr instead of xi</a:t>
            </a:r>
          </a:p>
        </p:txBody>
      </p:sp>
    </p:spTree>
    <p:extLst>
      <p:ext uri="{BB962C8B-B14F-4D97-AF65-F5344CB8AC3E}">
        <p14:creationId xmlns:p14="http://schemas.microsoft.com/office/powerpoint/2010/main" val="1345326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diagram of a single kerr&#10;&#10;AI-generated content may be incorrect.">
            <a:extLst>
              <a:ext uri="{FF2B5EF4-FFF2-40B4-BE49-F238E27FC236}">
                <a16:creationId xmlns:a16="http://schemas.microsoft.com/office/drawing/2014/main" id="{B3EF4BC4-E49F-A167-3986-3C1046CE22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200" y="3884029"/>
            <a:ext cx="3569064" cy="2549331"/>
          </a:xfrm>
          <a:prstGeom prst="rect">
            <a:avLst/>
          </a:prstGeom>
        </p:spPr>
      </p:pic>
      <p:pic>
        <p:nvPicPr>
          <p:cNvPr id="9" name="Content Placeholder 8" descr="Diagram of a diagram of a stable branch&#10;&#10;AI-generated content may be incorrect.">
            <a:extLst>
              <a:ext uri="{FF2B5EF4-FFF2-40B4-BE49-F238E27FC236}">
                <a16:creationId xmlns:a16="http://schemas.microsoft.com/office/drawing/2014/main" id="{E06F697F-52A3-F795-7766-C6E6951CF43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8650" y="1166112"/>
            <a:ext cx="3158255" cy="2388430"/>
          </a:xfrm>
        </p:spPr>
      </p:pic>
      <p:sp>
        <p:nvSpPr>
          <p:cNvPr id="3" name="Title 2">
            <a:extLst>
              <a:ext uri="{FF2B5EF4-FFF2-40B4-BE49-F238E27FC236}">
                <a16:creationId xmlns:a16="http://schemas.microsoft.com/office/drawing/2014/main" id="{9EC6F53B-1370-3ACA-FB53-C0D5956F1071}"/>
              </a:ext>
            </a:extLst>
          </p:cNvPr>
          <p:cNvSpPr>
            <a:spLocks noGrp="1"/>
          </p:cNvSpPr>
          <p:nvPr>
            <p:ph type="title"/>
          </p:nvPr>
        </p:nvSpPr>
        <p:spPr>
          <a:xfrm>
            <a:off x="250824" y="149225"/>
            <a:ext cx="7581733" cy="647700"/>
          </a:xfrm>
        </p:spPr>
        <p:txBody>
          <a:bodyPr/>
          <a:lstStyle/>
          <a:p>
            <a:r>
              <a:rPr lang="de-DE" dirty="0"/>
              <a:t>Bifurcation Diagram and Bistability</a:t>
            </a:r>
          </a:p>
        </p:txBody>
      </p:sp>
      <p:sp>
        <p:nvSpPr>
          <p:cNvPr id="4" name="Date Placeholder 3">
            <a:extLst>
              <a:ext uri="{FF2B5EF4-FFF2-40B4-BE49-F238E27FC236}">
                <a16:creationId xmlns:a16="http://schemas.microsoft.com/office/drawing/2014/main" id="{91833CDC-9935-0A24-61C0-5732CB569A36}"/>
              </a:ext>
            </a:extLst>
          </p:cNvPr>
          <p:cNvSpPr>
            <a:spLocks noGrp="1"/>
          </p:cNvSpPr>
          <p:nvPr>
            <p:ph type="dt" sz="half" idx="10"/>
          </p:nvPr>
        </p:nvSpPr>
        <p:spPr/>
        <p:txBody>
          <a:bodyPr/>
          <a:lstStyle/>
          <a:p>
            <a:fld id="{23E2BD91-2AE8-487A-BD5C-78BC9B3F7C4B}" type="datetime1">
              <a:rPr lang="en-US" smtClean="0"/>
              <a:t>2/14/2025</a:t>
            </a:fld>
            <a:endParaRPr lang="en-US"/>
          </a:p>
        </p:txBody>
      </p:sp>
      <p:sp>
        <p:nvSpPr>
          <p:cNvPr id="5" name="Footer Placeholder 4">
            <a:extLst>
              <a:ext uri="{FF2B5EF4-FFF2-40B4-BE49-F238E27FC236}">
                <a16:creationId xmlns:a16="http://schemas.microsoft.com/office/drawing/2014/main" id="{E8155964-F929-7601-28E6-863CD25EC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D2287-9887-BBFF-833D-10FE1E622728}"/>
              </a:ext>
            </a:extLst>
          </p:cNvPr>
          <p:cNvSpPr>
            <a:spLocks noGrp="1"/>
          </p:cNvSpPr>
          <p:nvPr>
            <p:ph type="sldNum" sz="quarter" idx="12"/>
          </p:nvPr>
        </p:nvSpPr>
        <p:spPr/>
        <p:txBody>
          <a:bodyPr/>
          <a:lstStyle/>
          <a:p>
            <a:fld id="{2697313F-D866-4554-955F-25FA0D5B9080}" type="slidenum">
              <a:rPr lang="en-US" smtClean="0"/>
              <a:t>9</a:t>
            </a:fld>
            <a:endParaRPr lang="en-US"/>
          </a:p>
        </p:txBody>
      </p:sp>
      <p:sp>
        <p:nvSpPr>
          <p:cNvPr id="10" name="TextBox 9">
            <a:extLst>
              <a:ext uri="{FF2B5EF4-FFF2-40B4-BE49-F238E27FC236}">
                <a16:creationId xmlns:a16="http://schemas.microsoft.com/office/drawing/2014/main" id="{3ED6A17A-AA39-62C8-F16D-B416C0CA1D91}"/>
              </a:ext>
            </a:extLst>
          </p:cNvPr>
          <p:cNvSpPr txBox="1"/>
          <p:nvPr/>
        </p:nvSpPr>
        <p:spPr>
          <a:xfrm>
            <a:off x="461519" y="3515415"/>
            <a:ext cx="4110481" cy="461665"/>
          </a:xfrm>
          <a:prstGeom prst="rect">
            <a:avLst/>
          </a:prstGeom>
          <a:noFill/>
        </p:spPr>
        <p:txBody>
          <a:bodyPr wrap="square" rtlCol="0">
            <a:spAutoFit/>
          </a:bodyPr>
          <a:lstStyle/>
          <a:p>
            <a:r>
              <a:rPr lang="en-US" sz="800" b="0" dirty="0">
                <a:solidFill>
                  <a:schemeClr val="tx1"/>
                </a:solidFill>
              </a:rPr>
              <a:t>Reyes, Brandon C., Irene Otero-Muras, and Vladislav A. </a:t>
            </a:r>
            <a:r>
              <a:rPr lang="en-US" sz="800" b="0" dirty="0" err="1">
                <a:solidFill>
                  <a:schemeClr val="tx1"/>
                </a:solidFill>
              </a:rPr>
              <a:t>Petyuk</a:t>
            </a:r>
            <a:r>
              <a:rPr lang="en-US" sz="800" b="0" dirty="0">
                <a:solidFill>
                  <a:schemeClr val="tx1"/>
                </a:solidFill>
              </a:rPr>
              <a:t>. "A general technique for the detection of switch-like </a:t>
            </a:r>
            <a:r>
              <a:rPr lang="en-US" sz="800" b="0" dirty="0" err="1">
                <a:solidFill>
                  <a:schemeClr val="tx1"/>
                </a:solidFill>
              </a:rPr>
              <a:t>bistability</a:t>
            </a:r>
            <a:r>
              <a:rPr lang="en-US" sz="800" b="0" dirty="0">
                <a:solidFill>
                  <a:schemeClr val="tx1"/>
                </a:solidFill>
              </a:rPr>
              <a:t> in chemical reaction networks governed by mass action kinetics with conservation laws." </a:t>
            </a:r>
            <a:r>
              <a:rPr lang="en-US" sz="800" b="0" dirty="0" err="1">
                <a:solidFill>
                  <a:schemeClr val="tx1"/>
                </a:solidFill>
              </a:rPr>
              <a:t>bioRxiv</a:t>
            </a:r>
            <a:r>
              <a:rPr lang="en-US" sz="800" b="0" dirty="0">
                <a:solidFill>
                  <a:schemeClr val="tx1"/>
                </a:solidFill>
              </a:rPr>
              <a:t> (2020): 2020-11.</a:t>
            </a:r>
            <a:endParaRPr lang="de-DE" sz="800" b="0" dirty="0">
              <a:solidFill>
                <a:schemeClr val="tx1"/>
              </a:solidFill>
            </a:endParaRPr>
          </a:p>
        </p:txBody>
      </p:sp>
      <p:pic>
        <p:nvPicPr>
          <p:cNvPr id="12" name="Picture 11" descr="A diagram of different colored lines&#10;&#10;AI-generated content may be incorrect.">
            <a:extLst>
              <a:ext uri="{FF2B5EF4-FFF2-40B4-BE49-F238E27FC236}">
                <a16:creationId xmlns:a16="http://schemas.microsoft.com/office/drawing/2014/main" id="{832B2B57-288D-427C-E27C-AD004CFB66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9653" y="1136145"/>
            <a:ext cx="3897646" cy="2764887"/>
          </a:xfrm>
          <a:prstGeom prst="rect">
            <a:avLst/>
          </a:prstGeom>
        </p:spPr>
      </p:pic>
      <p:pic>
        <p:nvPicPr>
          <p:cNvPr id="18" name="Picture 17" descr="A graph of a downward and downward integration&#10;&#10;AI-generated content may be incorrect.">
            <a:extLst>
              <a:ext uri="{FF2B5EF4-FFF2-40B4-BE49-F238E27FC236}">
                <a16:creationId xmlns:a16="http://schemas.microsoft.com/office/drawing/2014/main" id="{4E2765F9-7B72-70D4-FCA3-D4EF36AAC84E}"/>
              </a:ext>
            </a:extLst>
          </p:cNvPr>
          <p:cNvPicPr>
            <a:picLocks noChangeAspect="1"/>
          </p:cNvPicPr>
          <p:nvPr/>
        </p:nvPicPr>
        <p:blipFill>
          <a:blip r:embed="rId5" cstate="print">
            <a:extLst>
              <a:ext uri="{28A0092B-C50C-407E-A947-70E740481C1C}">
                <a14:useLocalDpi xmlns:a14="http://schemas.microsoft.com/office/drawing/2010/main" val="0"/>
              </a:ext>
            </a:extLst>
          </a:blip>
          <a:srcRect b="2705"/>
          <a:stretch/>
        </p:blipFill>
        <p:spPr>
          <a:xfrm>
            <a:off x="4541628" y="3805898"/>
            <a:ext cx="3795671" cy="2619713"/>
          </a:xfrm>
          <a:prstGeom prst="rect">
            <a:avLst/>
          </a:prstGeom>
        </p:spPr>
      </p:pic>
    </p:spTree>
    <p:extLst>
      <p:ext uri="{BB962C8B-B14F-4D97-AF65-F5344CB8AC3E}">
        <p14:creationId xmlns:p14="http://schemas.microsoft.com/office/powerpoint/2010/main" val="620543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usepackage{times}&#10;\usepackage{amsmath}&#10;\usepackage{color}&#10;\def\blue{\color[rgb]{0.0,0.2,0.6}}&#10;\def\black{\color[rgb]{0.0,0.0,0.0}}&#10;\def\red{\color[rgb]{0.88,0.15,0.05}}&#10;\def\green{\color[rgb]{0.10,0.55,0.18}}&#10;&#10;\begin{document}&#10;\blue&#10;$$&#10;\end{document}&#10;&#10;&#10;"/>
  <p:tag name="TEX2PS" val="latex $(base).tex; dvips -D $(res) -E -o $(base).ps $(base).dvi"/>
  <p:tag name="TEX2PSBATCH" val="latex --interaction=nonstopmode $(base).tex; dvips -D $(res) -E -o $(base).ps $(base).dvi"/>
  <p:tag name="DEFAULTBITMAP" val="bmp16m"/>
  <p:tag name="DEFAULTBLEND" val="False"/>
  <p:tag name="DEFAULTTRANSPARENT" val="False"/>
  <p:tag name="DEFAULTRESOLUTION" val="600"/>
  <p:tag name="DEFAULTMAGNIFICATION" val="2"/>
  <p:tag name="DEFAULTFONTSIZE" val="10"/>
  <p:tag name="DEFAULTWIDTH" val="607"/>
  <p:tag name="DEFAULTHEIGHT" val="651"/>
</p:tagLst>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E0260C"/>
          </a:solidFill>
          <a:prstDash val="solid"/>
          <a:round/>
          <a:headEnd type="none" w="med" len="med"/>
          <a:tailEnd type="none" w="med" len="med"/>
        </a:ln>
        <a:effectLst/>
      </a:spPr>
      <a:bodyPr vert="horz" wrap="none" lIns="91427" tIns="45714" rIns="91427" bIns="45714" numCol="1" anchor="ctr" anchorCtr="0" compatLnSpc="1">
        <a:prstTxWarp prst="textNoShape">
          <a:avLst/>
        </a:prstTxWarp>
      </a:bodyPr>
      <a:lstStyle>
        <a:defPPr marL="0" marR="0" indent="0" algn="r" defTabSz="914400" rtl="0" eaLnBrk="1" fontAlgn="base" latinLnBrk="0" hangingPunct="1">
          <a:lnSpc>
            <a:spcPct val="110000"/>
          </a:lnSpc>
          <a:spcBef>
            <a:spcPct val="20000"/>
          </a:spcBef>
          <a:spcAft>
            <a:spcPct val="0"/>
          </a:spcAft>
          <a:buClr>
            <a:srgbClr val="333399"/>
          </a:buClr>
          <a:buSzPct val="80000"/>
          <a:buFont typeface="Webdings" pitchFamily="18" charset="2"/>
          <a:buNone/>
          <a:tabLst/>
          <a:defRPr kumimoji="0" lang="de-DE" sz="2000" b="0" i="0" u="none" strike="noStrike" cap="none" normalizeH="0" baseline="0" smtClean="0">
            <a:ln>
              <a:noFill/>
            </a:ln>
            <a:solidFill>
              <a:srgbClr val="003399"/>
            </a:solidFill>
            <a:effectLst/>
            <a:latin typeface="Arial" charset="0"/>
          </a:defRPr>
        </a:defPPr>
      </a:lstStyle>
    </a:spDef>
    <a:lnDef>
      <a:spPr bwMode="auto">
        <a:xfrm>
          <a:off x="0" y="0"/>
          <a:ext cx="1" cy="1"/>
        </a:xfrm>
        <a:custGeom>
          <a:avLst/>
          <a:gdLst/>
          <a:ahLst/>
          <a:cxnLst/>
          <a:rect l="0" t="0" r="0" b="0"/>
          <a:pathLst/>
        </a:custGeom>
        <a:noFill/>
        <a:ln w="12700" cap="flat" cmpd="sng" algn="ctr">
          <a:solidFill>
            <a:srgbClr val="E0260C"/>
          </a:solidFill>
          <a:prstDash val="solid"/>
          <a:round/>
          <a:headEnd type="none" w="med" len="med"/>
          <a:tailEnd type="none" w="med" len="med"/>
        </a:ln>
        <a:effectLst/>
      </a:spPr>
      <a:bodyPr vert="horz" wrap="none" lIns="91427" tIns="45714" rIns="91427" bIns="45714" numCol="1" anchor="ctr" anchorCtr="0" compatLnSpc="1">
        <a:prstTxWarp prst="textNoShape">
          <a:avLst/>
        </a:prstTxWarp>
      </a:bodyPr>
      <a:lstStyle>
        <a:defPPr marL="0" marR="0" indent="0" algn="r" defTabSz="914400" rtl="0" eaLnBrk="1" fontAlgn="base" latinLnBrk="0" hangingPunct="1">
          <a:lnSpc>
            <a:spcPct val="110000"/>
          </a:lnSpc>
          <a:spcBef>
            <a:spcPct val="20000"/>
          </a:spcBef>
          <a:spcAft>
            <a:spcPct val="0"/>
          </a:spcAft>
          <a:buClr>
            <a:srgbClr val="333399"/>
          </a:buClr>
          <a:buSzPct val="80000"/>
          <a:buFont typeface="Webdings" pitchFamily="18" charset="2"/>
          <a:buNone/>
          <a:tabLst/>
          <a:defRPr kumimoji="0" lang="de-DE" sz="2000" b="0" i="0" u="none" strike="noStrike" cap="none" normalizeH="0" baseline="0" smtClean="0">
            <a:ln>
              <a:noFill/>
            </a:ln>
            <a:solidFill>
              <a:srgbClr val="003399"/>
            </a:solidFill>
            <a:effectLst/>
            <a:latin typeface="Arial" charset="0"/>
          </a:defRPr>
        </a:defPPr>
      </a:lst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19125</TotalTime>
  <Words>1963</Words>
  <Application>Microsoft Office PowerPoint</Application>
  <PresentationFormat>Letter Paper (8.5x11 in)</PresentationFormat>
  <Paragraphs>226</Paragraphs>
  <Slides>20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Archivo</vt:lpstr>
      <vt:lpstr>ＭＳ Ｐゴシック</vt:lpstr>
      <vt:lpstr>Arial</vt:lpstr>
      <vt:lpstr>Cambria Math</vt:lpstr>
      <vt:lpstr>Open Sans</vt:lpstr>
      <vt:lpstr>Verdana</vt:lpstr>
      <vt:lpstr>Webdings</vt:lpstr>
      <vt:lpstr>Wingdings</vt:lpstr>
      <vt:lpstr>1_Custom Design</vt:lpstr>
      <vt:lpstr>PowerPoint Presentation</vt:lpstr>
      <vt:lpstr>Outline</vt:lpstr>
      <vt:lpstr>Nippon Telegraph and Telephone Coherent Ising Machine (NTT CIM)</vt:lpstr>
      <vt:lpstr>Hewlett Packard  Integrated Ising Machine (HP IIM)</vt:lpstr>
      <vt:lpstr>Hewlett Packard  Integrated Ising Machine (HP IIM)</vt:lpstr>
      <vt:lpstr>Extension of HPCIM</vt:lpstr>
      <vt:lpstr>Optical Nonlinearities in Silicon Photonics</vt:lpstr>
      <vt:lpstr>Single Resonator with Only Kerr Effect</vt:lpstr>
      <vt:lpstr>Bifurcation Diagram and Bistability</vt:lpstr>
      <vt:lpstr>Single Resonator with Kerr and FCE Effect</vt:lpstr>
      <vt:lpstr>Single Resonator with Kerr, FCE and TOE</vt:lpstr>
      <vt:lpstr>Bifurcation Diagram and Bistability</vt:lpstr>
      <vt:lpstr>Bifurcation Diagram and Bistability</vt:lpstr>
      <vt:lpstr>BI Boundaries  Input Amplitude versus Frequency Detuning</vt:lpstr>
      <vt:lpstr>CIM Model with Kerr</vt:lpstr>
      <vt:lpstr>CIM Model with Kerr and FCE</vt:lpstr>
      <vt:lpstr>CIM Model with Kerr and FCE</vt:lpstr>
      <vt:lpstr>CIM Model with Kerr, FCE and TOE</vt:lpstr>
      <vt:lpstr>CIM Model with Kerr, FCE and TOE</vt:lpstr>
      <vt:lpstr>Thank you!</vt:lpstr>
    </vt:vector>
  </TitlesOfParts>
  <Company>privat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Nutzer</dc:creator>
  <cp:lastModifiedBy>8885e7e8, edd75333</cp:lastModifiedBy>
  <cp:revision>5809</cp:revision>
  <cp:lastPrinted>2015-08-05T19:39:39Z</cp:lastPrinted>
  <dcterms:created xsi:type="dcterms:W3CDTF">2001-11-06T08:04:54Z</dcterms:created>
  <dcterms:modified xsi:type="dcterms:W3CDTF">2025-02-14T09:29:28Z</dcterms:modified>
</cp:coreProperties>
</file>